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handoutMasterIdLst>
    <p:handoutMasterId r:id="rId17"/>
  </p:handoutMasterIdLst>
  <p:sldIdLst>
    <p:sldId id="315" r:id="rId5"/>
    <p:sldId id="316" r:id="rId6"/>
    <p:sldId id="256" r:id="rId7"/>
    <p:sldId id="317" r:id="rId8"/>
    <p:sldId id="304" r:id="rId9"/>
    <p:sldId id="318" r:id="rId10"/>
    <p:sldId id="302" r:id="rId11"/>
    <p:sldId id="319" r:id="rId12"/>
    <p:sldId id="290" r:id="rId13"/>
    <p:sldId id="321" r:id="rId14"/>
    <p:sldId id="322" r:id="rId15"/>
  </p:sldIdLst>
  <p:sldSz cx="12192000" cy="6858000"/>
  <p:notesSz cx="6858000" cy="9144000"/>
  <p:defaultTextStyle>
    <a:defPPr>
      <a:defRPr lang="en-AU"/>
    </a:defPPr>
    <a:lvl1pPr algn="l" rtl="0" fontAlgn="base">
      <a:spcBef>
        <a:spcPct val="0"/>
      </a:spcBef>
      <a:spcAft>
        <a:spcPct val="0"/>
      </a:spcAft>
      <a:defRPr sz="2400" kern="1200">
        <a:solidFill>
          <a:schemeClr val="tx1"/>
        </a:solidFill>
        <a:latin typeface="Calibri" pitchFamily="34" charset="0"/>
        <a:ea typeface="MS PGothic" pitchFamily="34" charset="-128"/>
        <a:cs typeface="+mn-cs"/>
      </a:defRPr>
    </a:lvl1pPr>
    <a:lvl2pPr marL="457200" algn="l" rtl="0" fontAlgn="base">
      <a:spcBef>
        <a:spcPct val="0"/>
      </a:spcBef>
      <a:spcAft>
        <a:spcPct val="0"/>
      </a:spcAft>
      <a:defRPr sz="2400" kern="1200">
        <a:solidFill>
          <a:schemeClr val="tx1"/>
        </a:solidFill>
        <a:latin typeface="Calibri" pitchFamily="34" charset="0"/>
        <a:ea typeface="MS PGothic" pitchFamily="34" charset="-128"/>
        <a:cs typeface="+mn-cs"/>
      </a:defRPr>
    </a:lvl2pPr>
    <a:lvl3pPr marL="914400" algn="l" rtl="0" fontAlgn="base">
      <a:spcBef>
        <a:spcPct val="0"/>
      </a:spcBef>
      <a:spcAft>
        <a:spcPct val="0"/>
      </a:spcAft>
      <a:defRPr sz="2400" kern="1200">
        <a:solidFill>
          <a:schemeClr val="tx1"/>
        </a:solidFill>
        <a:latin typeface="Calibri" pitchFamily="34" charset="0"/>
        <a:ea typeface="MS PGothic" pitchFamily="34" charset="-128"/>
        <a:cs typeface="+mn-cs"/>
      </a:defRPr>
    </a:lvl3pPr>
    <a:lvl4pPr marL="1371600" algn="l" rtl="0" fontAlgn="base">
      <a:spcBef>
        <a:spcPct val="0"/>
      </a:spcBef>
      <a:spcAft>
        <a:spcPct val="0"/>
      </a:spcAft>
      <a:defRPr sz="2400" kern="1200">
        <a:solidFill>
          <a:schemeClr val="tx1"/>
        </a:solidFill>
        <a:latin typeface="Calibri" pitchFamily="34" charset="0"/>
        <a:ea typeface="MS PGothic" pitchFamily="34" charset="-128"/>
        <a:cs typeface="+mn-cs"/>
      </a:defRPr>
    </a:lvl4pPr>
    <a:lvl5pPr marL="1828800" algn="l" rtl="0" fontAlgn="base">
      <a:spcBef>
        <a:spcPct val="0"/>
      </a:spcBef>
      <a:spcAft>
        <a:spcPct val="0"/>
      </a:spcAft>
      <a:defRPr sz="2400" kern="1200">
        <a:solidFill>
          <a:schemeClr val="tx1"/>
        </a:solidFill>
        <a:latin typeface="Calibri" pitchFamily="34" charset="0"/>
        <a:ea typeface="MS PGothic" pitchFamily="34" charset="-128"/>
        <a:cs typeface="+mn-cs"/>
      </a:defRPr>
    </a:lvl5pPr>
    <a:lvl6pPr marL="2286000" algn="l" defTabSz="914400" rtl="0" eaLnBrk="1" latinLnBrk="0" hangingPunct="1">
      <a:defRPr sz="2400" kern="1200">
        <a:solidFill>
          <a:schemeClr val="tx1"/>
        </a:solidFill>
        <a:latin typeface="Calibri" pitchFamily="34" charset="0"/>
        <a:ea typeface="MS PGothic" pitchFamily="34" charset="-128"/>
        <a:cs typeface="+mn-cs"/>
      </a:defRPr>
    </a:lvl6pPr>
    <a:lvl7pPr marL="2743200" algn="l" defTabSz="914400" rtl="0" eaLnBrk="1" latinLnBrk="0" hangingPunct="1">
      <a:defRPr sz="2400" kern="1200">
        <a:solidFill>
          <a:schemeClr val="tx1"/>
        </a:solidFill>
        <a:latin typeface="Calibri" pitchFamily="34" charset="0"/>
        <a:ea typeface="MS PGothic" pitchFamily="34" charset="-128"/>
        <a:cs typeface="+mn-cs"/>
      </a:defRPr>
    </a:lvl7pPr>
    <a:lvl8pPr marL="3200400" algn="l" defTabSz="914400" rtl="0" eaLnBrk="1" latinLnBrk="0" hangingPunct="1">
      <a:defRPr sz="2400" kern="1200">
        <a:solidFill>
          <a:schemeClr val="tx1"/>
        </a:solidFill>
        <a:latin typeface="Calibri" pitchFamily="34" charset="0"/>
        <a:ea typeface="MS PGothic" pitchFamily="34" charset="-128"/>
        <a:cs typeface="+mn-cs"/>
      </a:defRPr>
    </a:lvl8pPr>
    <a:lvl9pPr marL="3657600" algn="l" defTabSz="914400" rtl="0" eaLnBrk="1" latinLnBrk="0" hangingPunct="1">
      <a:defRPr sz="2400" kern="1200">
        <a:solidFill>
          <a:schemeClr val="tx1"/>
        </a:solidFill>
        <a:latin typeface="Calibri" pitchFamily="34" charset="0"/>
        <a:ea typeface="MS PGothic"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4124"/>
    <a:srgbClr val="D52B1E"/>
    <a:srgbClr val="FF9E1B"/>
    <a:srgbClr val="63513D"/>
    <a:srgbClr val="D6D2C4"/>
    <a:srgbClr val="AB23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3111" autoAdjust="0"/>
    <p:restoredTop sz="94660"/>
  </p:normalViewPr>
  <p:slideViewPr>
    <p:cSldViewPr>
      <p:cViewPr varScale="1">
        <p:scale>
          <a:sx n="53" d="100"/>
          <a:sy n="53" d="100"/>
        </p:scale>
        <p:origin x="176" y="1432"/>
      </p:cViewPr>
      <p:guideLst>
        <p:guide orient="horz" pos="2160"/>
        <p:guide pos="3840"/>
      </p:guideLst>
    </p:cSldViewPr>
  </p:slideViewPr>
  <p:notesTextViewPr>
    <p:cViewPr>
      <p:scale>
        <a:sx n="1" d="1"/>
        <a:sy n="1" d="1"/>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pitchFamily="34" charset="0"/>
                <a:ea typeface="MS PGothic" pitchFamily="34" charset="-128"/>
                <a:cs typeface="+mn-cs"/>
              </a:defRPr>
            </a:lvl1pPr>
          </a:lstStyle>
          <a:p>
            <a:pPr>
              <a:defRPr/>
            </a:pPr>
            <a:endParaRPr lang="en-AU"/>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63661285-F89B-4D58-90AD-8660E9D25A9D}" type="datetimeFigureOut">
              <a:rPr lang="en-AU" altLang="en-US"/>
              <a:pPr/>
              <a:t>21/10/20</a:t>
            </a:fld>
            <a:endParaRPr lang="en-AU"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Calibri" pitchFamily="34" charset="0"/>
                <a:ea typeface="MS PGothic" pitchFamily="34" charset="-128"/>
                <a:cs typeface="+mn-cs"/>
              </a:defRPr>
            </a:lvl1pPr>
          </a:lstStyle>
          <a:p>
            <a:pPr>
              <a:defRPr/>
            </a:pPr>
            <a:endParaRPr lang="en-AU"/>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1B26203-2C4F-4321-A9D1-A6F92AE3C5DA}" type="slidenum">
              <a:rPr lang="en-AU" altLang="en-US"/>
              <a:pPr/>
              <a:t>‹#›</a:t>
            </a:fld>
            <a:endParaRPr lang="en-AU" altLang="en-US"/>
          </a:p>
        </p:txBody>
      </p:sp>
    </p:spTree>
    <p:extLst>
      <p:ext uri="{BB962C8B-B14F-4D97-AF65-F5344CB8AC3E}">
        <p14:creationId xmlns:p14="http://schemas.microsoft.com/office/powerpoint/2010/main" val="27143229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2362D9-0918-42F6-B2E7-63FC9DB95466}" type="datetimeFigureOut">
              <a:rPr lang="en-AU" smtClean="0"/>
              <a:t>21/10/20</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0E82B4-8F38-431B-BE48-69696482378F}" type="slidenum">
              <a:rPr lang="en-AU" smtClean="0"/>
              <a:t>‹#›</a:t>
            </a:fld>
            <a:endParaRPr lang="en-AU"/>
          </a:p>
        </p:txBody>
      </p:sp>
    </p:spTree>
    <p:extLst>
      <p:ext uri="{BB962C8B-B14F-4D97-AF65-F5344CB8AC3E}">
        <p14:creationId xmlns:p14="http://schemas.microsoft.com/office/powerpoint/2010/main" val="4153079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INT">
    <p:bg>
      <p:bgPr>
        <a:gradFill>
          <a:gsLst>
            <a:gs pos="40000">
              <a:schemeClr val="accent4"/>
            </a:gs>
            <a:gs pos="20000">
              <a:schemeClr val="accent5"/>
            </a:gs>
            <a:gs pos="0">
              <a:schemeClr val="accent6"/>
            </a:gs>
            <a:gs pos="80000">
              <a:schemeClr val="accent2"/>
            </a:gs>
            <a:gs pos="60000">
              <a:schemeClr val="accent3"/>
            </a:gs>
            <a:gs pos="100000">
              <a:schemeClr val="accent1"/>
            </a:gs>
          </a:gsLst>
          <a:lin ang="5400000" scaled="0"/>
        </a:gradFill>
        <a:effectLst/>
      </p:bgPr>
    </p:bg>
    <p:spTree>
      <p:nvGrpSpPr>
        <p:cNvPr id="1" name=""/>
        <p:cNvGrpSpPr/>
        <p:nvPr/>
      </p:nvGrpSpPr>
      <p:grpSpPr>
        <a:xfrm>
          <a:off x="0" y="0"/>
          <a:ext cx="0" cy="0"/>
          <a:chOff x="0" y="0"/>
          <a:chExt cx="0" cy="0"/>
        </a:xfrm>
      </p:grpSpPr>
      <p:pic>
        <p:nvPicPr>
          <p:cNvPr id="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4" y="554038"/>
            <a:ext cx="3111500"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7"/>
          <p:cNvSpPr>
            <a:spLocks noChangeArrowheads="1"/>
          </p:cNvSpPr>
          <p:nvPr/>
        </p:nvSpPr>
        <p:spPr bwMode="auto">
          <a:xfrm>
            <a:off x="527052" y="6421895"/>
            <a:ext cx="110062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r>
              <a:rPr lang="en-AU" altLang="en-US" sz="1400" b="1">
                <a:solidFill>
                  <a:schemeClr val="bg1"/>
                </a:solidFill>
              </a:rPr>
              <a:t>latrobe.edu.au</a:t>
            </a:r>
          </a:p>
        </p:txBody>
      </p:sp>
      <p:sp>
        <p:nvSpPr>
          <p:cNvPr id="6" name="Rectangle 8"/>
          <p:cNvSpPr>
            <a:spLocks noChangeArrowheads="1"/>
          </p:cNvSpPr>
          <p:nvPr/>
        </p:nvSpPr>
        <p:spPr bwMode="auto">
          <a:xfrm>
            <a:off x="4271434" y="5732464"/>
            <a:ext cx="131927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r>
              <a:rPr lang="en-AU" altLang="en-US" sz="1000">
                <a:solidFill>
                  <a:srgbClr val="63513D"/>
                </a:solidFill>
              </a:rPr>
              <a:t>CRICOS Provider 00115M</a:t>
            </a:r>
          </a:p>
        </p:txBody>
      </p:sp>
      <p:sp>
        <p:nvSpPr>
          <p:cNvPr id="7" name="Rectangle 12"/>
          <p:cNvSpPr>
            <a:spLocks noChangeArrowheads="1"/>
          </p:cNvSpPr>
          <p:nvPr/>
        </p:nvSpPr>
        <p:spPr bwMode="auto">
          <a:xfrm>
            <a:off x="10128251" y="6483351"/>
            <a:ext cx="118141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r>
              <a:rPr lang="en-AU" altLang="en-US" sz="900">
                <a:solidFill>
                  <a:schemeClr val="bg1"/>
                </a:solidFill>
              </a:rPr>
              <a:t>CRICOS Provider 00115M</a:t>
            </a:r>
          </a:p>
        </p:txBody>
      </p:sp>
      <p:sp>
        <p:nvSpPr>
          <p:cNvPr id="5" name="Text Placeholder 7"/>
          <p:cNvSpPr>
            <a:spLocks noGrp="1"/>
          </p:cNvSpPr>
          <p:nvPr>
            <p:ph type="body" sz="quarter" idx="10"/>
          </p:nvPr>
        </p:nvSpPr>
        <p:spPr>
          <a:xfrm>
            <a:off x="3948795" y="3463020"/>
            <a:ext cx="8243205" cy="2520950"/>
          </a:xfrm>
          <a:solidFill>
            <a:srgbClr val="D6D2C4"/>
          </a:solidFill>
          <a:ln>
            <a:noFill/>
          </a:ln>
        </p:spPr>
        <p:txBody>
          <a:bodyPr lIns="288000" tIns="288000" rIns="180000" bIns="180000"/>
          <a:lstStyle>
            <a:lvl1pPr marL="0" algn="l" fontAlgn="auto">
              <a:lnSpc>
                <a:spcPct val="100000"/>
              </a:lnSpc>
              <a:spcBef>
                <a:spcPts val="0"/>
              </a:spcBef>
              <a:spcAft>
                <a:spcPts val="0"/>
              </a:spcAft>
              <a:defRPr sz="2400" b="1" baseline="0"/>
            </a:lvl1pPr>
            <a:lvl2pPr marL="0" indent="0">
              <a:lnSpc>
                <a:spcPct val="100000"/>
              </a:lnSpc>
              <a:spcBef>
                <a:spcPts val="0"/>
              </a:spcBef>
              <a:spcAft>
                <a:spcPts val="0"/>
              </a:spcAft>
              <a:buNone/>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52288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1 DOM">
    <p:bg>
      <p:bgPr>
        <a:gradFill>
          <a:gsLst>
            <a:gs pos="40000">
              <a:schemeClr val="accent4"/>
            </a:gs>
            <a:gs pos="20000">
              <a:schemeClr val="accent5"/>
            </a:gs>
            <a:gs pos="0">
              <a:schemeClr val="accent6"/>
            </a:gs>
            <a:gs pos="80000">
              <a:schemeClr val="accent2"/>
            </a:gs>
            <a:gs pos="60000">
              <a:schemeClr val="accent3"/>
            </a:gs>
            <a:gs pos="100000">
              <a:schemeClr val="accent1"/>
            </a:gs>
          </a:gsLst>
          <a:lin ang="5400000" scaled="0"/>
        </a:gradFill>
        <a:effectLst/>
      </p:bgPr>
    </p:bg>
    <p:spTree>
      <p:nvGrpSpPr>
        <p:cNvPr id="1" name=""/>
        <p:cNvGrpSpPr/>
        <p:nvPr/>
      </p:nvGrpSpPr>
      <p:grpSpPr>
        <a:xfrm>
          <a:off x="0" y="0"/>
          <a:ext cx="0" cy="0"/>
          <a:chOff x="0" y="0"/>
          <a:chExt cx="0" cy="0"/>
        </a:xfrm>
      </p:grpSpPr>
      <p:pic>
        <p:nvPicPr>
          <p:cNvPr id="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49275"/>
            <a:ext cx="3119967"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7"/>
          <p:cNvSpPr>
            <a:spLocks noChangeArrowheads="1"/>
          </p:cNvSpPr>
          <p:nvPr/>
        </p:nvSpPr>
        <p:spPr bwMode="auto">
          <a:xfrm>
            <a:off x="527052" y="6421895"/>
            <a:ext cx="110062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r>
              <a:rPr lang="en-AU" altLang="en-US" sz="1400" b="1">
                <a:solidFill>
                  <a:schemeClr val="bg1"/>
                </a:solidFill>
              </a:rPr>
              <a:t>latrobe.edu.au</a:t>
            </a:r>
          </a:p>
        </p:txBody>
      </p:sp>
      <p:sp>
        <p:nvSpPr>
          <p:cNvPr id="6" name="Rectangle 8"/>
          <p:cNvSpPr>
            <a:spLocks noChangeArrowheads="1"/>
          </p:cNvSpPr>
          <p:nvPr/>
        </p:nvSpPr>
        <p:spPr bwMode="auto">
          <a:xfrm>
            <a:off x="10128251" y="6483351"/>
            <a:ext cx="118141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r>
              <a:rPr lang="en-AU" altLang="en-US" sz="900">
                <a:solidFill>
                  <a:schemeClr val="bg1"/>
                </a:solidFill>
              </a:rPr>
              <a:t>CRICOS Provider 00115M</a:t>
            </a:r>
          </a:p>
        </p:txBody>
      </p:sp>
      <p:sp>
        <p:nvSpPr>
          <p:cNvPr id="5" name="Text Placeholder 7"/>
          <p:cNvSpPr>
            <a:spLocks noGrp="1"/>
          </p:cNvSpPr>
          <p:nvPr>
            <p:ph type="body" sz="quarter" idx="10"/>
          </p:nvPr>
        </p:nvSpPr>
        <p:spPr>
          <a:xfrm>
            <a:off x="3948795" y="3463020"/>
            <a:ext cx="8243205" cy="2520950"/>
          </a:xfrm>
          <a:solidFill>
            <a:srgbClr val="D6D2C4"/>
          </a:solidFill>
          <a:ln>
            <a:noFill/>
          </a:ln>
        </p:spPr>
        <p:txBody>
          <a:bodyPr lIns="288000" tIns="288000" rIns="180000" bIns="180000"/>
          <a:lstStyle>
            <a:lvl1pPr marL="0" algn="l" fontAlgn="auto">
              <a:lnSpc>
                <a:spcPct val="100000"/>
              </a:lnSpc>
              <a:spcBef>
                <a:spcPts val="0"/>
              </a:spcBef>
              <a:spcAft>
                <a:spcPts val="0"/>
              </a:spcAft>
              <a:defRPr sz="2400" b="1" baseline="0"/>
            </a:lvl1pPr>
            <a:lvl2pPr marL="0" indent="0">
              <a:lnSpc>
                <a:spcPct val="100000"/>
              </a:lnSpc>
              <a:spcBef>
                <a:spcPts val="0"/>
              </a:spcBef>
              <a:spcAft>
                <a:spcPts val="0"/>
              </a:spcAft>
              <a:buNone/>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25324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0769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itle Placeholder 1"/>
          <p:cNvSpPr>
            <a:spLocks noGrp="1"/>
          </p:cNvSpPr>
          <p:nvPr>
            <p:ph type="title"/>
          </p:nvPr>
        </p:nvSpPr>
        <p:spPr bwMode="auto">
          <a:xfrm>
            <a:off x="624418" y="431800"/>
            <a:ext cx="10944191" cy="83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lvl1pPr>
          </a:lstStyle>
          <a:p>
            <a:pPr lvl="0"/>
            <a:r>
              <a:rPr lang="en-US"/>
              <a:t>Click to edit Master title style</a:t>
            </a:r>
            <a:endParaRPr lang="en-AU" dirty="0"/>
          </a:p>
        </p:txBody>
      </p:sp>
      <p:sp>
        <p:nvSpPr>
          <p:cNvPr id="5" name="Text Placeholder 2"/>
          <p:cNvSpPr>
            <a:spLocks noGrp="1"/>
          </p:cNvSpPr>
          <p:nvPr>
            <p:ph type="body" idx="1"/>
          </p:nvPr>
        </p:nvSpPr>
        <p:spPr bwMode="auto">
          <a:xfrm>
            <a:off x="624418" y="1624996"/>
            <a:ext cx="10944191"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47125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2" name="Title 1"/>
          <p:cNvSpPr>
            <a:spLocks noGrp="1"/>
          </p:cNvSpPr>
          <p:nvPr>
            <p:ph type="title"/>
          </p:nvPr>
        </p:nvSpPr>
        <p:spPr>
          <a:xfrm>
            <a:off x="624418" y="431800"/>
            <a:ext cx="10944191" cy="836960"/>
          </a:xfrm>
        </p:spPr>
        <p:txBody>
          <a:bodyPr/>
          <a:lstStyle>
            <a:lvl1pPr>
              <a:defRPr/>
            </a:lvl1pPr>
          </a:lstStyle>
          <a:p>
            <a:r>
              <a:rPr lang="en-US"/>
              <a:t>Click to edit Master title style</a:t>
            </a:r>
            <a:endParaRPr lang="en-AU" dirty="0"/>
          </a:p>
        </p:txBody>
      </p:sp>
      <p:sp>
        <p:nvSpPr>
          <p:cNvPr id="4" name="Text Placeholder 2"/>
          <p:cNvSpPr>
            <a:spLocks noGrp="1"/>
          </p:cNvSpPr>
          <p:nvPr>
            <p:ph type="body" idx="1"/>
          </p:nvPr>
        </p:nvSpPr>
        <p:spPr bwMode="auto">
          <a:xfrm>
            <a:off x="624418" y="1624996"/>
            <a:ext cx="10944191"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20070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624417" y="1628775"/>
          <a:ext cx="10943168" cy="1808164"/>
        </p:xfrm>
        <a:graphic>
          <a:graphicData uri="http://schemas.openxmlformats.org/drawingml/2006/table">
            <a:tbl>
              <a:tblPr/>
              <a:tblGrid>
                <a:gridCol w="2735792">
                  <a:extLst>
                    <a:ext uri="{9D8B030D-6E8A-4147-A177-3AD203B41FA5}">
                      <a16:colId xmlns:a16="http://schemas.microsoft.com/office/drawing/2014/main" val="20000"/>
                    </a:ext>
                  </a:extLst>
                </a:gridCol>
                <a:gridCol w="2735792">
                  <a:extLst>
                    <a:ext uri="{9D8B030D-6E8A-4147-A177-3AD203B41FA5}">
                      <a16:colId xmlns:a16="http://schemas.microsoft.com/office/drawing/2014/main" val="20001"/>
                    </a:ext>
                  </a:extLst>
                </a:gridCol>
                <a:gridCol w="2735792">
                  <a:extLst>
                    <a:ext uri="{9D8B030D-6E8A-4147-A177-3AD203B41FA5}">
                      <a16:colId xmlns:a16="http://schemas.microsoft.com/office/drawing/2014/main" val="20002"/>
                    </a:ext>
                  </a:extLst>
                </a:gridCol>
                <a:gridCol w="2735792">
                  <a:extLst>
                    <a:ext uri="{9D8B030D-6E8A-4147-A177-3AD203B41FA5}">
                      <a16:colId xmlns:a16="http://schemas.microsoft.com/office/drawing/2014/main" val="20003"/>
                    </a:ext>
                  </a:extLst>
                </a:gridCol>
              </a:tblGrid>
              <a:tr h="357360">
                <a:tc>
                  <a:txBody>
                    <a:bodyPr/>
                    <a:lstStyle/>
                    <a:p>
                      <a:pPr marL="0" marR="0" lvl="0" indent="0" algn="l" defTabSz="914400" rtl="0" eaLnBrk="0" fontAlgn="base" latinLnBrk="0" hangingPunct="0">
                        <a:lnSpc>
                          <a:spcPct val="100000"/>
                        </a:lnSpc>
                        <a:spcBef>
                          <a:spcPct val="50000"/>
                        </a:spcBef>
                        <a:spcAft>
                          <a:spcPct val="0"/>
                        </a:spcAft>
                        <a:buClrTx/>
                        <a:buSzTx/>
                        <a:buFontTx/>
                        <a:buNone/>
                        <a:tabLst/>
                      </a:pPr>
                      <a:r>
                        <a:rPr kumimoji="0" lang="en-US" sz="1400" b="1" i="0" u="none" strike="noStrike" cap="none" normalizeH="0" baseline="0" dirty="0">
                          <a:ln>
                            <a:noFill/>
                          </a:ln>
                          <a:solidFill>
                            <a:srgbClr val="63513D"/>
                          </a:solidFill>
                          <a:effectLst/>
                          <a:latin typeface="Calibri" pitchFamily="34" charset="0"/>
                          <a:ea typeface="ＭＳ Ｐゴシック" charset="0"/>
                          <a:cs typeface="ＭＳ Ｐゴシック" charset="0"/>
                        </a:rPr>
                        <a:t>Click here to enter Title</a:t>
                      </a:r>
                    </a:p>
                  </a:txBody>
                  <a:tcPr marL="95965" marR="95965" marT="72000" marB="72000" anchor="ctr" horzOverflow="overflow">
                    <a:lnL w="3175" cap="flat" cmpd="sng" algn="ctr">
                      <a:solidFill>
                        <a:srgbClr val="63513D"/>
                      </a:solidFill>
                      <a:prstDash val="solid"/>
                      <a:round/>
                      <a:headEnd type="none" w="med" len="med"/>
                      <a:tailEnd type="none" w="med" len="med"/>
                    </a:lnL>
                    <a:lnR w="3175" cap="flat" cmpd="sng" algn="ctr">
                      <a:solidFill>
                        <a:srgbClr val="63513D"/>
                      </a:solidFill>
                      <a:prstDash val="solid"/>
                      <a:round/>
                      <a:headEnd type="none" w="med" len="med"/>
                      <a:tailEnd type="none" w="med" len="med"/>
                    </a:lnR>
                    <a:lnT w="3175" cap="flat" cmpd="sng" algn="ctr">
                      <a:solidFill>
                        <a:srgbClr val="63513D"/>
                      </a:solidFill>
                      <a:prstDash val="solid"/>
                      <a:round/>
                      <a:headEnd type="none" w="med" len="med"/>
                      <a:tailEnd type="none" w="med" len="med"/>
                    </a:lnT>
                    <a:lnB w="3175" cap="flat" cmpd="sng" algn="ctr">
                      <a:solidFill>
                        <a:srgbClr val="63513D"/>
                      </a:solidFill>
                      <a:prstDash val="solid"/>
                      <a:round/>
                      <a:headEnd type="none" w="med" len="med"/>
                      <a:tailEnd type="none" w="med" len="med"/>
                    </a:lnB>
                    <a:lnTlToBr>
                      <a:noFill/>
                    </a:lnTlToBr>
                    <a:lnBlToTr>
                      <a:noFill/>
                    </a:lnBlToTr>
                    <a:solidFill>
                      <a:srgbClr val="D6D2C4"/>
                    </a:solidFill>
                  </a:tcPr>
                </a:tc>
                <a:tc>
                  <a:txBody>
                    <a:bodyPr/>
                    <a:lstStyle/>
                    <a:p>
                      <a:pPr marL="0" marR="0" lvl="0" indent="0" algn="l" defTabSz="914400" rtl="0" eaLnBrk="0" fontAlgn="base" latinLnBrk="0" hangingPunct="0">
                        <a:lnSpc>
                          <a:spcPct val="100000"/>
                        </a:lnSpc>
                        <a:spcBef>
                          <a:spcPct val="50000"/>
                        </a:spcBef>
                        <a:spcAft>
                          <a:spcPct val="0"/>
                        </a:spcAft>
                        <a:buClrTx/>
                        <a:buSzTx/>
                        <a:buFontTx/>
                        <a:buNone/>
                        <a:tabLst/>
                      </a:pPr>
                      <a:endParaRPr kumimoji="0" lang="en-US" sz="1400" b="1" i="0" u="none" strike="noStrike" cap="none" normalizeH="0" baseline="0" dirty="0">
                        <a:ln>
                          <a:noFill/>
                        </a:ln>
                        <a:solidFill>
                          <a:srgbClr val="63513D"/>
                        </a:solidFill>
                        <a:effectLst/>
                        <a:latin typeface="Calibri" pitchFamily="34" charset="0"/>
                        <a:ea typeface="ＭＳ Ｐゴシック" charset="0"/>
                        <a:cs typeface="ＭＳ Ｐゴシック" charset="0"/>
                      </a:endParaRPr>
                    </a:p>
                  </a:txBody>
                  <a:tcPr marL="95965" marR="95965" marT="72000" marB="72000" anchor="ctr" horzOverflow="overflow">
                    <a:lnL w="3175" cap="flat" cmpd="sng" algn="ctr">
                      <a:solidFill>
                        <a:srgbClr val="63513D"/>
                      </a:solidFill>
                      <a:prstDash val="solid"/>
                      <a:round/>
                      <a:headEnd type="none" w="med" len="med"/>
                      <a:tailEnd type="none" w="med" len="med"/>
                    </a:lnL>
                    <a:lnR w="3175" cap="flat" cmpd="sng" algn="ctr">
                      <a:solidFill>
                        <a:srgbClr val="63513D"/>
                      </a:solidFill>
                      <a:prstDash val="solid"/>
                      <a:round/>
                      <a:headEnd type="none" w="med" len="med"/>
                      <a:tailEnd type="none" w="med" len="med"/>
                    </a:lnR>
                    <a:lnT w="3175" cap="flat" cmpd="sng" algn="ctr">
                      <a:solidFill>
                        <a:srgbClr val="63513D"/>
                      </a:solidFill>
                      <a:prstDash val="solid"/>
                      <a:round/>
                      <a:headEnd type="none" w="med" len="med"/>
                      <a:tailEnd type="none" w="med" len="med"/>
                    </a:lnT>
                    <a:lnB w="3175" cap="flat" cmpd="sng" algn="ctr">
                      <a:solidFill>
                        <a:srgbClr val="63513D"/>
                      </a:solidFill>
                      <a:prstDash val="solid"/>
                      <a:round/>
                      <a:headEnd type="none" w="med" len="med"/>
                      <a:tailEnd type="none" w="med" len="med"/>
                    </a:lnB>
                    <a:lnTlToBr>
                      <a:noFill/>
                    </a:lnTlToBr>
                    <a:lnBlToTr>
                      <a:noFill/>
                    </a:lnBlToTr>
                    <a:solidFill>
                      <a:srgbClr val="D6D2C4"/>
                    </a:solidFill>
                  </a:tcPr>
                </a:tc>
                <a:tc>
                  <a:txBody>
                    <a:bodyPr/>
                    <a:lstStyle/>
                    <a:p>
                      <a:pPr marL="0" marR="0" lvl="0" indent="0" algn="l" defTabSz="914400" rtl="0" eaLnBrk="0" fontAlgn="base" latinLnBrk="0" hangingPunct="0">
                        <a:lnSpc>
                          <a:spcPct val="100000"/>
                        </a:lnSpc>
                        <a:spcBef>
                          <a:spcPct val="50000"/>
                        </a:spcBef>
                        <a:spcAft>
                          <a:spcPct val="0"/>
                        </a:spcAft>
                        <a:buClrTx/>
                        <a:buSzTx/>
                        <a:buFontTx/>
                        <a:buNone/>
                        <a:tabLst/>
                      </a:pPr>
                      <a:endParaRPr kumimoji="0" lang="en-US" sz="1400" b="1" i="0" u="none" strike="noStrike" cap="none" normalizeH="0" baseline="0" dirty="0">
                        <a:ln>
                          <a:noFill/>
                        </a:ln>
                        <a:solidFill>
                          <a:srgbClr val="63513D"/>
                        </a:solidFill>
                        <a:effectLst/>
                        <a:latin typeface="Calibri" pitchFamily="34" charset="0"/>
                        <a:ea typeface="ＭＳ Ｐゴシック" charset="0"/>
                        <a:cs typeface="ＭＳ Ｐゴシック" charset="0"/>
                      </a:endParaRPr>
                    </a:p>
                  </a:txBody>
                  <a:tcPr marL="95965" marR="95965" marT="72000" marB="72000" anchor="ctr" horzOverflow="overflow">
                    <a:lnL w="3175" cap="flat" cmpd="sng" algn="ctr">
                      <a:solidFill>
                        <a:srgbClr val="63513D"/>
                      </a:solidFill>
                      <a:prstDash val="solid"/>
                      <a:round/>
                      <a:headEnd type="none" w="med" len="med"/>
                      <a:tailEnd type="none" w="med" len="med"/>
                    </a:lnL>
                    <a:lnR w="3175" cap="flat" cmpd="sng" algn="ctr">
                      <a:solidFill>
                        <a:srgbClr val="63513D"/>
                      </a:solidFill>
                      <a:prstDash val="solid"/>
                      <a:round/>
                      <a:headEnd type="none" w="med" len="med"/>
                      <a:tailEnd type="none" w="med" len="med"/>
                    </a:lnR>
                    <a:lnT w="3175" cap="flat" cmpd="sng" algn="ctr">
                      <a:solidFill>
                        <a:srgbClr val="63513D"/>
                      </a:solidFill>
                      <a:prstDash val="solid"/>
                      <a:round/>
                      <a:headEnd type="none" w="med" len="med"/>
                      <a:tailEnd type="none" w="med" len="med"/>
                    </a:lnT>
                    <a:lnB w="3175" cap="flat" cmpd="sng" algn="ctr">
                      <a:solidFill>
                        <a:srgbClr val="63513D"/>
                      </a:solidFill>
                      <a:prstDash val="solid"/>
                      <a:round/>
                      <a:headEnd type="none" w="med" len="med"/>
                      <a:tailEnd type="none" w="med" len="med"/>
                    </a:lnB>
                    <a:lnTlToBr>
                      <a:noFill/>
                    </a:lnTlToBr>
                    <a:lnBlToTr>
                      <a:noFill/>
                    </a:lnBlToTr>
                    <a:solidFill>
                      <a:srgbClr val="D6D2C4"/>
                    </a:solidFill>
                  </a:tcPr>
                </a:tc>
                <a:tc>
                  <a:txBody>
                    <a:bodyPr/>
                    <a:lstStyle/>
                    <a:p>
                      <a:pPr marL="0" marR="0" lvl="0" indent="0" algn="l" defTabSz="914400" rtl="0" eaLnBrk="0" fontAlgn="base" latinLnBrk="0" hangingPunct="0">
                        <a:lnSpc>
                          <a:spcPct val="100000"/>
                        </a:lnSpc>
                        <a:spcBef>
                          <a:spcPct val="50000"/>
                        </a:spcBef>
                        <a:spcAft>
                          <a:spcPct val="0"/>
                        </a:spcAft>
                        <a:buClrTx/>
                        <a:buSzTx/>
                        <a:buFontTx/>
                        <a:buNone/>
                        <a:tabLst/>
                      </a:pPr>
                      <a:endParaRPr kumimoji="0" lang="en-US" sz="1400" b="1" i="0" u="none" strike="noStrike" cap="none" normalizeH="0" baseline="0" dirty="0">
                        <a:ln>
                          <a:noFill/>
                        </a:ln>
                        <a:solidFill>
                          <a:srgbClr val="63513D"/>
                        </a:solidFill>
                        <a:effectLst/>
                        <a:latin typeface="Calibri" pitchFamily="34" charset="0"/>
                        <a:ea typeface="ＭＳ Ｐゴシック" charset="0"/>
                        <a:cs typeface="ＭＳ Ｐゴシック" charset="0"/>
                      </a:endParaRPr>
                    </a:p>
                  </a:txBody>
                  <a:tcPr marL="95965" marR="95965" marT="72000" marB="72000" anchor="ctr" horzOverflow="overflow">
                    <a:lnL w="3175" cap="flat" cmpd="sng" algn="ctr">
                      <a:solidFill>
                        <a:srgbClr val="63513D"/>
                      </a:solidFill>
                      <a:prstDash val="solid"/>
                      <a:round/>
                      <a:headEnd type="none" w="med" len="med"/>
                      <a:tailEnd type="none" w="med" len="med"/>
                    </a:lnL>
                    <a:lnR w="3175" cap="flat" cmpd="sng" algn="ctr">
                      <a:solidFill>
                        <a:srgbClr val="63513D"/>
                      </a:solidFill>
                      <a:prstDash val="solid"/>
                      <a:round/>
                      <a:headEnd type="none" w="med" len="med"/>
                      <a:tailEnd type="none" w="med" len="med"/>
                    </a:lnR>
                    <a:lnT w="3175" cap="flat" cmpd="sng" algn="ctr">
                      <a:solidFill>
                        <a:srgbClr val="63513D"/>
                      </a:solidFill>
                      <a:prstDash val="solid"/>
                      <a:round/>
                      <a:headEnd type="none" w="med" len="med"/>
                      <a:tailEnd type="none" w="med" len="med"/>
                    </a:lnT>
                    <a:lnB w="3175" cap="flat" cmpd="sng" algn="ctr">
                      <a:solidFill>
                        <a:srgbClr val="63513D"/>
                      </a:solidFill>
                      <a:prstDash val="solid"/>
                      <a:round/>
                      <a:headEnd type="none" w="med" len="med"/>
                      <a:tailEnd type="none" w="med" len="med"/>
                    </a:lnB>
                    <a:lnTlToBr>
                      <a:noFill/>
                    </a:lnTlToBr>
                    <a:lnBlToTr>
                      <a:noFill/>
                    </a:lnBlToTr>
                    <a:solidFill>
                      <a:srgbClr val="D6D2C4"/>
                    </a:solidFill>
                  </a:tcPr>
                </a:tc>
                <a:extLst>
                  <a:ext uri="{0D108BD9-81ED-4DB2-BD59-A6C34878D82A}">
                    <a16:rowId xmlns:a16="http://schemas.microsoft.com/office/drawing/2014/main" val="10000"/>
                  </a:ext>
                </a:extLst>
              </a:tr>
              <a:tr h="362696">
                <a:tc>
                  <a:txBody>
                    <a:bodyPr/>
                    <a:lstStyle/>
                    <a:p>
                      <a:pPr marL="0" marR="0" lvl="0" indent="0" algn="l" defTabSz="914400" rtl="0" eaLnBrk="0" fontAlgn="base" latinLnBrk="0" hangingPunct="0">
                        <a:lnSpc>
                          <a:spcPct val="100000"/>
                        </a:lnSpc>
                        <a:spcBef>
                          <a:spcPct val="0"/>
                        </a:spcBef>
                        <a:spcAft>
                          <a:spcPct val="0"/>
                        </a:spcAft>
                        <a:buClrTx/>
                        <a:buSzTx/>
                        <a:buFont typeface="+mj-lt" charset="0"/>
                        <a:buNone/>
                        <a:tabLst/>
                      </a:pPr>
                      <a:r>
                        <a:rPr kumimoji="0" lang="en-US" sz="1400" b="0" i="0" u="none" strike="noStrike" cap="none" normalizeH="0" baseline="0" dirty="0">
                          <a:ln>
                            <a:noFill/>
                          </a:ln>
                          <a:solidFill>
                            <a:srgbClr val="63513D"/>
                          </a:solidFill>
                          <a:effectLst/>
                          <a:latin typeface="Calibri" pitchFamily="34" charset="0"/>
                          <a:ea typeface="ＭＳ Ｐゴシック" charset="0"/>
                          <a:cs typeface="ＭＳ Ｐゴシック" charset="0"/>
                        </a:rPr>
                        <a:t>Click here to enter Text</a:t>
                      </a:r>
                    </a:p>
                  </a:txBody>
                  <a:tcPr marL="95965" marR="95965" marT="72000" marB="72000" horzOverflow="overflow">
                    <a:lnL w="3175" cap="flat" cmpd="sng" algn="ctr">
                      <a:solidFill>
                        <a:srgbClr val="63513D"/>
                      </a:solidFill>
                      <a:prstDash val="solid"/>
                      <a:round/>
                      <a:headEnd type="none" w="med" len="med"/>
                      <a:tailEnd type="none" w="med" len="med"/>
                    </a:lnL>
                    <a:lnR w="3175" cap="flat" cmpd="sng" algn="ctr">
                      <a:solidFill>
                        <a:srgbClr val="63513D"/>
                      </a:solidFill>
                      <a:prstDash val="solid"/>
                      <a:round/>
                      <a:headEnd type="none" w="med" len="med"/>
                      <a:tailEnd type="none" w="med" len="med"/>
                    </a:lnR>
                    <a:lnT w="3175" cap="flat" cmpd="sng" algn="ctr">
                      <a:solidFill>
                        <a:srgbClr val="63513D"/>
                      </a:solidFill>
                      <a:prstDash val="solid"/>
                      <a:round/>
                      <a:headEnd type="none" w="med" len="med"/>
                      <a:tailEnd type="none" w="med" len="med"/>
                    </a:lnT>
                    <a:lnB w="3175" cap="flat" cmpd="sng" algn="ctr">
                      <a:solidFill>
                        <a:srgbClr val="63513D"/>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 typeface="+mj-lt" charset="0"/>
                        <a:buNone/>
                        <a:tabLst/>
                      </a:pPr>
                      <a:endParaRPr kumimoji="0" lang="en-US" sz="1400" b="0" i="0" u="none" strike="noStrike" cap="none" normalizeH="0" baseline="0" dirty="0">
                        <a:ln>
                          <a:noFill/>
                        </a:ln>
                        <a:solidFill>
                          <a:srgbClr val="63513D"/>
                        </a:solidFill>
                        <a:effectLst/>
                        <a:latin typeface="Calibri" pitchFamily="34" charset="0"/>
                        <a:ea typeface="ＭＳ Ｐゴシック" charset="0"/>
                        <a:cs typeface="ＭＳ Ｐゴシック" charset="0"/>
                      </a:endParaRPr>
                    </a:p>
                  </a:txBody>
                  <a:tcPr marL="95965" marR="95965" marT="72000" marB="72000" horzOverflow="overflow">
                    <a:lnL w="3175" cap="flat" cmpd="sng" algn="ctr">
                      <a:solidFill>
                        <a:srgbClr val="63513D"/>
                      </a:solidFill>
                      <a:prstDash val="solid"/>
                      <a:round/>
                      <a:headEnd type="none" w="med" len="med"/>
                      <a:tailEnd type="none" w="med" len="med"/>
                    </a:lnL>
                    <a:lnR w="3175" cap="flat" cmpd="sng" algn="ctr">
                      <a:solidFill>
                        <a:srgbClr val="63513D"/>
                      </a:solidFill>
                      <a:prstDash val="solid"/>
                      <a:round/>
                      <a:headEnd type="none" w="med" len="med"/>
                      <a:tailEnd type="none" w="med" len="med"/>
                    </a:lnR>
                    <a:lnT w="3175" cap="flat" cmpd="sng" algn="ctr">
                      <a:solidFill>
                        <a:srgbClr val="63513D"/>
                      </a:solidFill>
                      <a:prstDash val="solid"/>
                      <a:round/>
                      <a:headEnd type="none" w="med" len="med"/>
                      <a:tailEnd type="none" w="med" len="med"/>
                    </a:lnT>
                    <a:lnB w="3175" cap="flat" cmpd="sng" algn="ctr">
                      <a:solidFill>
                        <a:srgbClr val="63513D"/>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 typeface="+mj-lt" charset="0"/>
                        <a:buNone/>
                        <a:tabLst/>
                      </a:pPr>
                      <a:endParaRPr kumimoji="0" lang="en-US" sz="1400" b="0" i="0" u="none" strike="noStrike" cap="none" normalizeH="0" baseline="0" dirty="0">
                        <a:ln>
                          <a:noFill/>
                        </a:ln>
                        <a:solidFill>
                          <a:srgbClr val="63513D"/>
                        </a:solidFill>
                        <a:effectLst/>
                        <a:latin typeface="Calibri" pitchFamily="34" charset="0"/>
                        <a:ea typeface="ＭＳ Ｐゴシック" charset="0"/>
                        <a:cs typeface="ＭＳ Ｐゴシック" charset="0"/>
                      </a:endParaRPr>
                    </a:p>
                  </a:txBody>
                  <a:tcPr marL="95965" marR="95965" marT="72000" marB="72000" horzOverflow="overflow">
                    <a:lnL w="3175" cap="flat" cmpd="sng" algn="ctr">
                      <a:solidFill>
                        <a:srgbClr val="63513D"/>
                      </a:solidFill>
                      <a:prstDash val="solid"/>
                      <a:round/>
                      <a:headEnd type="none" w="med" len="med"/>
                      <a:tailEnd type="none" w="med" len="med"/>
                    </a:lnL>
                    <a:lnR w="3175" cap="flat" cmpd="sng" algn="ctr">
                      <a:solidFill>
                        <a:srgbClr val="63513D"/>
                      </a:solidFill>
                      <a:prstDash val="solid"/>
                      <a:round/>
                      <a:headEnd type="none" w="med" len="med"/>
                      <a:tailEnd type="none" w="med" len="med"/>
                    </a:lnR>
                    <a:lnT w="3175" cap="flat" cmpd="sng" algn="ctr">
                      <a:solidFill>
                        <a:srgbClr val="63513D"/>
                      </a:solidFill>
                      <a:prstDash val="solid"/>
                      <a:round/>
                      <a:headEnd type="none" w="med" len="med"/>
                      <a:tailEnd type="none" w="med" len="med"/>
                    </a:lnT>
                    <a:lnB w="3175" cap="flat" cmpd="sng" algn="ctr">
                      <a:solidFill>
                        <a:srgbClr val="63513D"/>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 typeface="+mj-lt" charset="0"/>
                        <a:buNone/>
                        <a:tabLst/>
                      </a:pPr>
                      <a:endParaRPr kumimoji="0" lang="en-US" sz="1400" b="0" i="0" u="none" strike="noStrike" cap="none" normalizeH="0" baseline="0" dirty="0">
                        <a:ln>
                          <a:noFill/>
                        </a:ln>
                        <a:solidFill>
                          <a:srgbClr val="63513D"/>
                        </a:solidFill>
                        <a:effectLst/>
                        <a:latin typeface="Calibri" pitchFamily="34" charset="0"/>
                        <a:ea typeface="ＭＳ Ｐゴシック" charset="0"/>
                        <a:cs typeface="ＭＳ Ｐゴシック" charset="0"/>
                      </a:endParaRPr>
                    </a:p>
                  </a:txBody>
                  <a:tcPr marL="95965" marR="95965" marT="72000" marB="72000" horzOverflow="overflow">
                    <a:lnL w="3175" cap="flat" cmpd="sng" algn="ctr">
                      <a:solidFill>
                        <a:srgbClr val="63513D"/>
                      </a:solidFill>
                      <a:prstDash val="solid"/>
                      <a:round/>
                      <a:headEnd type="none" w="med" len="med"/>
                      <a:tailEnd type="none" w="med" len="med"/>
                    </a:lnL>
                    <a:lnR w="3175" cap="flat" cmpd="sng" algn="ctr">
                      <a:solidFill>
                        <a:srgbClr val="63513D"/>
                      </a:solidFill>
                      <a:prstDash val="solid"/>
                      <a:round/>
                      <a:headEnd type="none" w="med" len="med"/>
                      <a:tailEnd type="none" w="med" len="med"/>
                    </a:lnR>
                    <a:lnT w="3175" cap="flat" cmpd="sng" algn="ctr">
                      <a:solidFill>
                        <a:srgbClr val="63513D"/>
                      </a:solidFill>
                      <a:prstDash val="solid"/>
                      <a:round/>
                      <a:headEnd type="none" w="med" len="med"/>
                      <a:tailEnd type="none" w="med" len="med"/>
                    </a:lnT>
                    <a:lnB w="3175" cap="flat" cmpd="sng" algn="ctr">
                      <a:solidFill>
                        <a:srgbClr val="63513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73388">
                <a:tc>
                  <a:txBody>
                    <a:bodyPr/>
                    <a:lstStyle/>
                    <a:p>
                      <a:pPr marL="0" marR="0" lvl="0" indent="0" algn="l" defTabSz="914400" rtl="0" eaLnBrk="0" fontAlgn="base" latinLnBrk="0" hangingPunct="0">
                        <a:lnSpc>
                          <a:spcPct val="100000"/>
                        </a:lnSpc>
                        <a:spcBef>
                          <a:spcPct val="0"/>
                        </a:spcBef>
                        <a:spcAft>
                          <a:spcPct val="0"/>
                        </a:spcAft>
                        <a:buClrTx/>
                        <a:buSzTx/>
                        <a:buFont typeface="+mj-lt" charset="0"/>
                        <a:buNone/>
                        <a:tabLst/>
                      </a:pPr>
                      <a:r>
                        <a:rPr kumimoji="0" lang="en-US" sz="1400" b="0" i="0" u="none" strike="noStrike" cap="none" normalizeH="0" baseline="0" dirty="0">
                          <a:ln>
                            <a:noFill/>
                          </a:ln>
                          <a:solidFill>
                            <a:srgbClr val="63513D"/>
                          </a:solidFill>
                          <a:effectLst/>
                          <a:latin typeface="Calibri" pitchFamily="34" charset="0"/>
                          <a:ea typeface="ＭＳ Ｐゴシック" charset="0"/>
                          <a:cs typeface="ＭＳ Ｐゴシック" charset="0"/>
                        </a:rPr>
                        <a:t>Click here to enter Text</a:t>
                      </a:r>
                    </a:p>
                  </a:txBody>
                  <a:tcPr marL="95965" marR="95965" marT="72000" marB="72000" horzOverflow="overflow">
                    <a:lnL w="3175" cap="flat" cmpd="sng" algn="ctr">
                      <a:solidFill>
                        <a:srgbClr val="63513D"/>
                      </a:solidFill>
                      <a:prstDash val="solid"/>
                      <a:round/>
                      <a:headEnd type="none" w="med" len="med"/>
                      <a:tailEnd type="none" w="med" len="med"/>
                    </a:lnL>
                    <a:lnR w="3175" cap="flat" cmpd="sng" algn="ctr">
                      <a:solidFill>
                        <a:srgbClr val="63513D"/>
                      </a:solidFill>
                      <a:prstDash val="solid"/>
                      <a:round/>
                      <a:headEnd type="none" w="med" len="med"/>
                      <a:tailEnd type="none" w="med" len="med"/>
                    </a:lnR>
                    <a:lnT w="3175" cap="flat" cmpd="sng" algn="ctr">
                      <a:solidFill>
                        <a:srgbClr val="63513D"/>
                      </a:solidFill>
                      <a:prstDash val="solid"/>
                      <a:round/>
                      <a:headEnd type="none" w="med" len="med"/>
                      <a:tailEnd type="none" w="med" len="med"/>
                    </a:lnT>
                    <a:lnB w="3175" cap="flat" cmpd="sng" algn="ctr">
                      <a:solidFill>
                        <a:srgbClr val="63513D"/>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 typeface="+mj-lt" charset="0"/>
                        <a:buNone/>
                        <a:tabLst/>
                      </a:pPr>
                      <a:endParaRPr kumimoji="0" lang="en-US" sz="1400" b="0" i="0" u="none" strike="noStrike" cap="none" normalizeH="0" baseline="0" dirty="0">
                        <a:ln>
                          <a:noFill/>
                        </a:ln>
                        <a:solidFill>
                          <a:srgbClr val="63513D"/>
                        </a:solidFill>
                        <a:effectLst/>
                        <a:latin typeface="Calibri" pitchFamily="34" charset="0"/>
                        <a:ea typeface="ＭＳ Ｐゴシック" charset="0"/>
                        <a:cs typeface="ＭＳ Ｐゴシック" charset="0"/>
                      </a:endParaRPr>
                    </a:p>
                  </a:txBody>
                  <a:tcPr marL="95965" marR="95965" marT="72000" marB="72000" horzOverflow="overflow">
                    <a:lnL w="3175" cap="flat" cmpd="sng" algn="ctr">
                      <a:solidFill>
                        <a:srgbClr val="63513D"/>
                      </a:solidFill>
                      <a:prstDash val="solid"/>
                      <a:round/>
                      <a:headEnd type="none" w="med" len="med"/>
                      <a:tailEnd type="none" w="med" len="med"/>
                    </a:lnL>
                    <a:lnR w="3175" cap="flat" cmpd="sng" algn="ctr">
                      <a:solidFill>
                        <a:srgbClr val="63513D"/>
                      </a:solidFill>
                      <a:prstDash val="solid"/>
                      <a:round/>
                      <a:headEnd type="none" w="med" len="med"/>
                      <a:tailEnd type="none" w="med" len="med"/>
                    </a:lnR>
                    <a:lnT w="3175" cap="flat" cmpd="sng" algn="ctr">
                      <a:solidFill>
                        <a:srgbClr val="63513D"/>
                      </a:solidFill>
                      <a:prstDash val="solid"/>
                      <a:round/>
                      <a:headEnd type="none" w="med" len="med"/>
                      <a:tailEnd type="none" w="med" len="med"/>
                    </a:lnT>
                    <a:lnB w="3175" cap="flat" cmpd="sng" algn="ctr">
                      <a:solidFill>
                        <a:srgbClr val="63513D"/>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 typeface="+mj-lt" charset="0"/>
                        <a:buNone/>
                        <a:tabLst/>
                      </a:pPr>
                      <a:endParaRPr kumimoji="0" lang="en-US" sz="1400" b="0" i="0" u="none" strike="noStrike" cap="none" normalizeH="0" baseline="0" dirty="0">
                        <a:ln>
                          <a:noFill/>
                        </a:ln>
                        <a:solidFill>
                          <a:srgbClr val="63513D"/>
                        </a:solidFill>
                        <a:effectLst/>
                        <a:latin typeface="Calibri" pitchFamily="34" charset="0"/>
                        <a:ea typeface="ＭＳ Ｐゴシック" charset="0"/>
                        <a:cs typeface="ＭＳ Ｐゴシック" charset="0"/>
                      </a:endParaRPr>
                    </a:p>
                  </a:txBody>
                  <a:tcPr marL="95965" marR="95965" marT="72000" marB="72000" horzOverflow="overflow">
                    <a:lnL w="3175" cap="flat" cmpd="sng" algn="ctr">
                      <a:solidFill>
                        <a:srgbClr val="63513D"/>
                      </a:solidFill>
                      <a:prstDash val="solid"/>
                      <a:round/>
                      <a:headEnd type="none" w="med" len="med"/>
                      <a:tailEnd type="none" w="med" len="med"/>
                    </a:lnL>
                    <a:lnR w="3175" cap="flat" cmpd="sng" algn="ctr">
                      <a:solidFill>
                        <a:srgbClr val="63513D"/>
                      </a:solidFill>
                      <a:prstDash val="solid"/>
                      <a:round/>
                      <a:headEnd type="none" w="med" len="med"/>
                      <a:tailEnd type="none" w="med" len="med"/>
                    </a:lnR>
                    <a:lnT w="3175" cap="flat" cmpd="sng" algn="ctr">
                      <a:solidFill>
                        <a:srgbClr val="63513D"/>
                      </a:solidFill>
                      <a:prstDash val="solid"/>
                      <a:round/>
                      <a:headEnd type="none" w="med" len="med"/>
                      <a:tailEnd type="none" w="med" len="med"/>
                    </a:lnT>
                    <a:lnB w="3175" cap="flat" cmpd="sng" algn="ctr">
                      <a:solidFill>
                        <a:srgbClr val="63513D"/>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 typeface="+mj-lt" charset="0"/>
                        <a:buNone/>
                        <a:tabLst/>
                      </a:pPr>
                      <a:endParaRPr kumimoji="0" lang="en-US" sz="1400" b="0" i="0" u="none" strike="noStrike" cap="none" normalizeH="0" baseline="0" dirty="0">
                        <a:ln>
                          <a:noFill/>
                        </a:ln>
                        <a:solidFill>
                          <a:srgbClr val="63513D"/>
                        </a:solidFill>
                        <a:effectLst/>
                        <a:latin typeface="Calibri" pitchFamily="34" charset="0"/>
                        <a:ea typeface="ＭＳ Ｐゴシック" charset="0"/>
                        <a:cs typeface="ＭＳ Ｐゴシック" charset="0"/>
                      </a:endParaRPr>
                    </a:p>
                  </a:txBody>
                  <a:tcPr marL="95965" marR="95965" marT="72000" marB="72000" horzOverflow="overflow">
                    <a:lnL w="3175" cap="flat" cmpd="sng" algn="ctr">
                      <a:solidFill>
                        <a:srgbClr val="63513D"/>
                      </a:solidFill>
                      <a:prstDash val="solid"/>
                      <a:round/>
                      <a:headEnd type="none" w="med" len="med"/>
                      <a:tailEnd type="none" w="med" len="med"/>
                    </a:lnL>
                    <a:lnR w="3175" cap="flat" cmpd="sng" algn="ctr">
                      <a:solidFill>
                        <a:srgbClr val="63513D"/>
                      </a:solidFill>
                      <a:prstDash val="solid"/>
                      <a:round/>
                      <a:headEnd type="none" w="med" len="med"/>
                      <a:tailEnd type="none" w="med" len="med"/>
                    </a:lnR>
                    <a:lnT w="3175" cap="flat" cmpd="sng" algn="ctr">
                      <a:solidFill>
                        <a:srgbClr val="63513D"/>
                      </a:solidFill>
                      <a:prstDash val="solid"/>
                      <a:round/>
                      <a:headEnd type="none" w="med" len="med"/>
                      <a:tailEnd type="none" w="med" len="med"/>
                    </a:lnT>
                    <a:lnB w="3175" cap="flat" cmpd="sng" algn="ctr">
                      <a:solidFill>
                        <a:srgbClr val="63513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7360">
                <a:tc>
                  <a:txBody>
                    <a:bodyPr/>
                    <a:lstStyle/>
                    <a:p>
                      <a:pPr marL="0" marR="0" lvl="0" indent="0" algn="l" defTabSz="914400" rtl="0" eaLnBrk="0" fontAlgn="base" latinLnBrk="0" hangingPunct="0">
                        <a:lnSpc>
                          <a:spcPct val="100000"/>
                        </a:lnSpc>
                        <a:spcBef>
                          <a:spcPct val="0"/>
                        </a:spcBef>
                        <a:spcAft>
                          <a:spcPct val="0"/>
                        </a:spcAft>
                        <a:buClrTx/>
                        <a:buSzTx/>
                        <a:buFont typeface="+mj-lt" charset="0"/>
                        <a:buNone/>
                        <a:tabLst/>
                      </a:pPr>
                      <a:r>
                        <a:rPr kumimoji="0" lang="en-US" sz="1400" b="0" i="0" u="none" strike="noStrike" cap="none" normalizeH="0" baseline="0" dirty="0">
                          <a:ln>
                            <a:noFill/>
                          </a:ln>
                          <a:solidFill>
                            <a:srgbClr val="63513D"/>
                          </a:solidFill>
                          <a:effectLst/>
                          <a:latin typeface="Calibri" pitchFamily="34" charset="0"/>
                          <a:ea typeface="ＭＳ Ｐゴシック" charset="0"/>
                          <a:cs typeface="ＭＳ Ｐゴシック" charset="0"/>
                        </a:rPr>
                        <a:t>Click here to enter Text</a:t>
                      </a:r>
                    </a:p>
                  </a:txBody>
                  <a:tcPr marL="95965" marR="95965" marT="72000" marB="72000" horzOverflow="overflow">
                    <a:lnL w="3175" cap="flat" cmpd="sng" algn="ctr">
                      <a:solidFill>
                        <a:srgbClr val="63513D"/>
                      </a:solidFill>
                      <a:prstDash val="solid"/>
                      <a:round/>
                      <a:headEnd type="none" w="med" len="med"/>
                      <a:tailEnd type="none" w="med" len="med"/>
                    </a:lnL>
                    <a:lnR w="3175" cap="flat" cmpd="sng" algn="ctr">
                      <a:solidFill>
                        <a:srgbClr val="63513D"/>
                      </a:solidFill>
                      <a:prstDash val="solid"/>
                      <a:round/>
                      <a:headEnd type="none" w="med" len="med"/>
                      <a:tailEnd type="none" w="med" len="med"/>
                    </a:lnR>
                    <a:lnT w="3175" cap="flat" cmpd="sng" algn="ctr">
                      <a:solidFill>
                        <a:srgbClr val="63513D"/>
                      </a:solidFill>
                      <a:prstDash val="solid"/>
                      <a:round/>
                      <a:headEnd type="none" w="med" len="med"/>
                      <a:tailEnd type="none" w="med" len="med"/>
                    </a:lnT>
                    <a:lnB w="3175" cap="flat" cmpd="sng" algn="ctr">
                      <a:solidFill>
                        <a:srgbClr val="63513D"/>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 typeface="+mj-lt" charset="0"/>
                        <a:buNone/>
                        <a:tabLst/>
                      </a:pPr>
                      <a:endParaRPr kumimoji="0" lang="en-US" sz="1400" b="0" i="0" u="none" strike="noStrike" cap="none" normalizeH="0" baseline="0" dirty="0">
                        <a:ln>
                          <a:noFill/>
                        </a:ln>
                        <a:solidFill>
                          <a:srgbClr val="63513D"/>
                        </a:solidFill>
                        <a:effectLst/>
                        <a:latin typeface="Calibri" pitchFamily="34" charset="0"/>
                        <a:ea typeface="ＭＳ Ｐゴシック" charset="0"/>
                        <a:cs typeface="ＭＳ Ｐゴシック" charset="0"/>
                      </a:endParaRPr>
                    </a:p>
                  </a:txBody>
                  <a:tcPr marL="95965" marR="95965" marT="72000" marB="72000" horzOverflow="overflow">
                    <a:lnL w="3175" cap="flat" cmpd="sng" algn="ctr">
                      <a:solidFill>
                        <a:srgbClr val="63513D"/>
                      </a:solidFill>
                      <a:prstDash val="solid"/>
                      <a:round/>
                      <a:headEnd type="none" w="med" len="med"/>
                      <a:tailEnd type="none" w="med" len="med"/>
                    </a:lnL>
                    <a:lnR w="3175" cap="flat" cmpd="sng" algn="ctr">
                      <a:solidFill>
                        <a:srgbClr val="63513D"/>
                      </a:solidFill>
                      <a:prstDash val="solid"/>
                      <a:round/>
                      <a:headEnd type="none" w="med" len="med"/>
                      <a:tailEnd type="none" w="med" len="med"/>
                    </a:lnR>
                    <a:lnT w="3175" cap="flat" cmpd="sng" algn="ctr">
                      <a:solidFill>
                        <a:srgbClr val="63513D"/>
                      </a:solidFill>
                      <a:prstDash val="solid"/>
                      <a:round/>
                      <a:headEnd type="none" w="med" len="med"/>
                      <a:tailEnd type="none" w="med" len="med"/>
                    </a:lnT>
                    <a:lnB w="3175" cap="flat" cmpd="sng" algn="ctr">
                      <a:solidFill>
                        <a:srgbClr val="63513D"/>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 typeface="+mj-lt" charset="0"/>
                        <a:buNone/>
                        <a:tabLst/>
                      </a:pPr>
                      <a:endParaRPr kumimoji="0" lang="en-US" sz="1400" b="0" i="0" u="none" strike="noStrike" cap="none" normalizeH="0" baseline="0" dirty="0">
                        <a:ln>
                          <a:noFill/>
                        </a:ln>
                        <a:solidFill>
                          <a:srgbClr val="63513D"/>
                        </a:solidFill>
                        <a:effectLst/>
                        <a:latin typeface="Calibri" pitchFamily="34" charset="0"/>
                        <a:ea typeface="ＭＳ Ｐゴシック" charset="0"/>
                        <a:cs typeface="ＭＳ Ｐゴシック" charset="0"/>
                      </a:endParaRPr>
                    </a:p>
                  </a:txBody>
                  <a:tcPr marL="95965" marR="95965" marT="72000" marB="72000" horzOverflow="overflow">
                    <a:lnL w="3175" cap="flat" cmpd="sng" algn="ctr">
                      <a:solidFill>
                        <a:srgbClr val="63513D"/>
                      </a:solidFill>
                      <a:prstDash val="solid"/>
                      <a:round/>
                      <a:headEnd type="none" w="med" len="med"/>
                      <a:tailEnd type="none" w="med" len="med"/>
                    </a:lnL>
                    <a:lnR w="3175" cap="flat" cmpd="sng" algn="ctr">
                      <a:solidFill>
                        <a:srgbClr val="63513D"/>
                      </a:solidFill>
                      <a:prstDash val="solid"/>
                      <a:round/>
                      <a:headEnd type="none" w="med" len="med"/>
                      <a:tailEnd type="none" w="med" len="med"/>
                    </a:lnR>
                    <a:lnT w="3175" cap="flat" cmpd="sng" algn="ctr">
                      <a:solidFill>
                        <a:srgbClr val="63513D"/>
                      </a:solidFill>
                      <a:prstDash val="solid"/>
                      <a:round/>
                      <a:headEnd type="none" w="med" len="med"/>
                      <a:tailEnd type="none" w="med" len="med"/>
                    </a:lnT>
                    <a:lnB w="3175" cap="flat" cmpd="sng" algn="ctr">
                      <a:solidFill>
                        <a:srgbClr val="63513D"/>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 typeface="+mj-lt" charset="0"/>
                        <a:buNone/>
                        <a:tabLst/>
                      </a:pPr>
                      <a:endParaRPr kumimoji="0" lang="en-US" sz="1400" b="0" i="0" u="none" strike="noStrike" cap="none" normalizeH="0" baseline="0" dirty="0">
                        <a:ln>
                          <a:noFill/>
                        </a:ln>
                        <a:solidFill>
                          <a:srgbClr val="63513D"/>
                        </a:solidFill>
                        <a:effectLst/>
                        <a:latin typeface="Calibri" pitchFamily="34" charset="0"/>
                        <a:ea typeface="ＭＳ Ｐゴシック" charset="0"/>
                        <a:cs typeface="ＭＳ Ｐゴシック" charset="0"/>
                      </a:endParaRPr>
                    </a:p>
                  </a:txBody>
                  <a:tcPr marL="95965" marR="95965" marT="72000" marB="72000" horzOverflow="overflow">
                    <a:lnL w="3175" cap="flat" cmpd="sng" algn="ctr">
                      <a:solidFill>
                        <a:srgbClr val="63513D"/>
                      </a:solidFill>
                      <a:prstDash val="solid"/>
                      <a:round/>
                      <a:headEnd type="none" w="med" len="med"/>
                      <a:tailEnd type="none" w="med" len="med"/>
                    </a:lnL>
                    <a:lnR w="3175" cap="flat" cmpd="sng" algn="ctr">
                      <a:solidFill>
                        <a:srgbClr val="63513D"/>
                      </a:solidFill>
                      <a:prstDash val="solid"/>
                      <a:round/>
                      <a:headEnd type="none" w="med" len="med"/>
                      <a:tailEnd type="none" w="med" len="med"/>
                    </a:lnR>
                    <a:lnT w="3175" cap="flat" cmpd="sng" algn="ctr">
                      <a:solidFill>
                        <a:srgbClr val="63513D"/>
                      </a:solidFill>
                      <a:prstDash val="solid"/>
                      <a:round/>
                      <a:headEnd type="none" w="med" len="med"/>
                      <a:tailEnd type="none" w="med" len="med"/>
                    </a:lnT>
                    <a:lnB w="3175" cap="flat" cmpd="sng" algn="ctr">
                      <a:solidFill>
                        <a:srgbClr val="63513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57360">
                <a:tc>
                  <a:txBody>
                    <a:bodyPr/>
                    <a:lstStyle/>
                    <a:p>
                      <a:pPr marL="0" marR="0" lvl="0" indent="0" algn="l" defTabSz="914400" rtl="0" eaLnBrk="0" fontAlgn="base" latinLnBrk="0" hangingPunct="0">
                        <a:lnSpc>
                          <a:spcPct val="100000"/>
                        </a:lnSpc>
                        <a:spcBef>
                          <a:spcPct val="0"/>
                        </a:spcBef>
                        <a:spcAft>
                          <a:spcPct val="0"/>
                        </a:spcAft>
                        <a:buClrTx/>
                        <a:buSzTx/>
                        <a:buFont typeface="+mj-lt" charset="0"/>
                        <a:buNone/>
                        <a:tabLst/>
                      </a:pPr>
                      <a:r>
                        <a:rPr kumimoji="0" lang="en-US" sz="1400" b="0" i="0" u="none" strike="noStrike" cap="none" normalizeH="0" baseline="0" dirty="0">
                          <a:ln>
                            <a:noFill/>
                          </a:ln>
                          <a:solidFill>
                            <a:srgbClr val="63513D"/>
                          </a:solidFill>
                          <a:effectLst/>
                          <a:latin typeface="Calibri" pitchFamily="34" charset="0"/>
                          <a:ea typeface="ＭＳ Ｐゴシック" charset="0"/>
                          <a:cs typeface="ＭＳ Ｐゴシック" charset="0"/>
                        </a:rPr>
                        <a:t>Click here to enter Text</a:t>
                      </a:r>
                    </a:p>
                  </a:txBody>
                  <a:tcPr marL="95965" marR="95965" marT="72000" marB="72000" horzOverflow="overflow">
                    <a:lnL w="3175" cap="flat" cmpd="sng" algn="ctr">
                      <a:solidFill>
                        <a:srgbClr val="63513D"/>
                      </a:solidFill>
                      <a:prstDash val="solid"/>
                      <a:round/>
                      <a:headEnd type="none" w="med" len="med"/>
                      <a:tailEnd type="none" w="med" len="med"/>
                    </a:lnL>
                    <a:lnR w="3175" cap="flat" cmpd="sng" algn="ctr">
                      <a:solidFill>
                        <a:srgbClr val="63513D"/>
                      </a:solidFill>
                      <a:prstDash val="solid"/>
                      <a:round/>
                      <a:headEnd type="none" w="med" len="med"/>
                      <a:tailEnd type="none" w="med" len="med"/>
                    </a:lnR>
                    <a:lnT w="3175" cap="flat" cmpd="sng" algn="ctr">
                      <a:solidFill>
                        <a:srgbClr val="63513D"/>
                      </a:solidFill>
                      <a:prstDash val="solid"/>
                      <a:round/>
                      <a:headEnd type="none" w="med" len="med"/>
                      <a:tailEnd type="none" w="med" len="med"/>
                    </a:lnT>
                    <a:lnB w="3175" cap="flat" cmpd="sng" algn="ctr">
                      <a:solidFill>
                        <a:srgbClr val="63513D"/>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 typeface="+mj-lt" charset="0"/>
                        <a:buNone/>
                        <a:tabLst/>
                      </a:pPr>
                      <a:endParaRPr kumimoji="0" lang="en-US" sz="1400" b="0" i="0" u="none" strike="noStrike" cap="none" normalizeH="0" baseline="0" dirty="0">
                        <a:ln>
                          <a:noFill/>
                        </a:ln>
                        <a:solidFill>
                          <a:srgbClr val="63513D"/>
                        </a:solidFill>
                        <a:effectLst/>
                        <a:latin typeface="Calibri" pitchFamily="34" charset="0"/>
                        <a:ea typeface="ＭＳ Ｐゴシック" charset="0"/>
                        <a:cs typeface="ＭＳ Ｐゴシック" charset="0"/>
                      </a:endParaRPr>
                    </a:p>
                  </a:txBody>
                  <a:tcPr marL="95965" marR="95965" marT="72000" marB="72000" horzOverflow="overflow">
                    <a:lnL w="3175" cap="flat" cmpd="sng" algn="ctr">
                      <a:solidFill>
                        <a:srgbClr val="63513D"/>
                      </a:solidFill>
                      <a:prstDash val="solid"/>
                      <a:round/>
                      <a:headEnd type="none" w="med" len="med"/>
                      <a:tailEnd type="none" w="med" len="med"/>
                    </a:lnL>
                    <a:lnR w="3175" cap="flat" cmpd="sng" algn="ctr">
                      <a:solidFill>
                        <a:srgbClr val="63513D"/>
                      </a:solidFill>
                      <a:prstDash val="solid"/>
                      <a:round/>
                      <a:headEnd type="none" w="med" len="med"/>
                      <a:tailEnd type="none" w="med" len="med"/>
                    </a:lnR>
                    <a:lnT w="3175" cap="flat" cmpd="sng" algn="ctr">
                      <a:solidFill>
                        <a:srgbClr val="63513D"/>
                      </a:solidFill>
                      <a:prstDash val="solid"/>
                      <a:round/>
                      <a:headEnd type="none" w="med" len="med"/>
                      <a:tailEnd type="none" w="med" len="med"/>
                    </a:lnT>
                    <a:lnB w="3175" cap="flat" cmpd="sng" algn="ctr">
                      <a:solidFill>
                        <a:srgbClr val="63513D"/>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 typeface="+mj-lt" charset="0"/>
                        <a:buNone/>
                        <a:tabLst/>
                      </a:pPr>
                      <a:endParaRPr kumimoji="0" lang="en-US" sz="1400" b="0" i="0" u="none" strike="noStrike" cap="none" normalizeH="0" baseline="0" dirty="0">
                        <a:ln>
                          <a:noFill/>
                        </a:ln>
                        <a:solidFill>
                          <a:srgbClr val="63513D"/>
                        </a:solidFill>
                        <a:effectLst/>
                        <a:latin typeface="Calibri" pitchFamily="34" charset="0"/>
                        <a:ea typeface="ＭＳ Ｐゴシック" charset="0"/>
                        <a:cs typeface="ＭＳ Ｐゴシック" charset="0"/>
                      </a:endParaRPr>
                    </a:p>
                  </a:txBody>
                  <a:tcPr marL="95965" marR="95965" marT="72000" marB="72000" horzOverflow="overflow">
                    <a:lnL w="3175" cap="flat" cmpd="sng" algn="ctr">
                      <a:solidFill>
                        <a:srgbClr val="63513D"/>
                      </a:solidFill>
                      <a:prstDash val="solid"/>
                      <a:round/>
                      <a:headEnd type="none" w="med" len="med"/>
                      <a:tailEnd type="none" w="med" len="med"/>
                    </a:lnL>
                    <a:lnR w="3175" cap="flat" cmpd="sng" algn="ctr">
                      <a:solidFill>
                        <a:srgbClr val="63513D"/>
                      </a:solidFill>
                      <a:prstDash val="solid"/>
                      <a:round/>
                      <a:headEnd type="none" w="med" len="med"/>
                      <a:tailEnd type="none" w="med" len="med"/>
                    </a:lnR>
                    <a:lnT w="3175" cap="flat" cmpd="sng" algn="ctr">
                      <a:solidFill>
                        <a:srgbClr val="63513D"/>
                      </a:solidFill>
                      <a:prstDash val="solid"/>
                      <a:round/>
                      <a:headEnd type="none" w="med" len="med"/>
                      <a:tailEnd type="none" w="med" len="med"/>
                    </a:lnT>
                    <a:lnB w="3175" cap="flat" cmpd="sng" algn="ctr">
                      <a:solidFill>
                        <a:srgbClr val="63513D"/>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 typeface="+mj-lt" charset="0"/>
                        <a:buNone/>
                        <a:tabLst/>
                      </a:pPr>
                      <a:endParaRPr kumimoji="0" lang="en-US" sz="1400" b="0" i="0" u="none" strike="noStrike" cap="none" normalizeH="0" baseline="0" dirty="0">
                        <a:ln>
                          <a:noFill/>
                        </a:ln>
                        <a:solidFill>
                          <a:srgbClr val="63513D"/>
                        </a:solidFill>
                        <a:effectLst/>
                        <a:latin typeface="Calibri" pitchFamily="34" charset="0"/>
                        <a:ea typeface="ＭＳ Ｐゴシック" charset="0"/>
                        <a:cs typeface="ＭＳ Ｐゴシック" charset="0"/>
                      </a:endParaRPr>
                    </a:p>
                  </a:txBody>
                  <a:tcPr marL="95965" marR="95965" marT="72000" marB="72000" horzOverflow="overflow">
                    <a:lnL w="3175" cap="flat" cmpd="sng" algn="ctr">
                      <a:solidFill>
                        <a:srgbClr val="63513D"/>
                      </a:solidFill>
                      <a:prstDash val="solid"/>
                      <a:round/>
                      <a:headEnd type="none" w="med" len="med"/>
                      <a:tailEnd type="none" w="med" len="med"/>
                    </a:lnL>
                    <a:lnR w="3175" cap="flat" cmpd="sng" algn="ctr">
                      <a:solidFill>
                        <a:srgbClr val="63513D"/>
                      </a:solidFill>
                      <a:prstDash val="solid"/>
                      <a:round/>
                      <a:headEnd type="none" w="med" len="med"/>
                      <a:tailEnd type="none" w="med" len="med"/>
                    </a:lnR>
                    <a:lnT w="3175" cap="flat" cmpd="sng" algn="ctr">
                      <a:solidFill>
                        <a:srgbClr val="63513D"/>
                      </a:solidFill>
                      <a:prstDash val="solid"/>
                      <a:round/>
                      <a:headEnd type="none" w="med" len="med"/>
                      <a:tailEnd type="none" w="med" len="med"/>
                    </a:lnT>
                    <a:lnB w="3175" cap="flat" cmpd="sng" algn="ctr">
                      <a:solidFill>
                        <a:srgbClr val="63513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0" name="Title 9"/>
          <p:cNvSpPr>
            <a:spLocks noGrp="1" noChangeAspect="1"/>
          </p:cNvSpPr>
          <p:nvPr>
            <p:ph type="title"/>
          </p:nvPr>
        </p:nvSpPr>
        <p:spPr>
          <a:xfrm>
            <a:off x="624417" y="431800"/>
            <a:ext cx="10944192" cy="836960"/>
          </a:xfrm>
        </p:spPr>
        <p:txBody>
          <a:bodyPr/>
          <a:lstStyle>
            <a:lvl1pPr>
              <a:defRPr/>
            </a:lvl1pPr>
          </a:lstStyle>
          <a:p>
            <a:r>
              <a:rPr lang="en-US"/>
              <a:t>Click to edit Master title style</a:t>
            </a:r>
            <a:endParaRPr lang="en-AU" dirty="0"/>
          </a:p>
        </p:txBody>
      </p:sp>
    </p:spTree>
    <p:extLst>
      <p:ext uri="{BB962C8B-B14F-4D97-AF65-F5344CB8AC3E}">
        <p14:creationId xmlns:p14="http://schemas.microsoft.com/office/powerpoint/2010/main" val="3349378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amp; Imag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6191251" y="1628775"/>
            <a:ext cx="5376333" cy="4679950"/>
          </a:xfrm>
          <a:prstGeom prst="rect">
            <a:avLst/>
          </a:prstGeom>
          <a:noFill/>
          <a:ln w="9525">
            <a:solidFill>
              <a:srgbClr val="7F7F7F"/>
            </a:solidFill>
            <a:miter lim="800000"/>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sz="1800">
              <a:solidFill>
                <a:schemeClr val="lt1"/>
              </a:solidFill>
              <a:latin typeface="+mn-lt"/>
              <a:ea typeface="+mn-ea"/>
            </a:endParaRPr>
          </a:p>
        </p:txBody>
      </p:sp>
      <p:sp>
        <p:nvSpPr>
          <p:cNvPr id="5" name="TextBox 4"/>
          <p:cNvSpPr txBox="1">
            <a:spLocks noChangeArrowheads="1"/>
          </p:cNvSpPr>
          <p:nvPr/>
        </p:nvSpPr>
        <p:spPr bwMode="auto">
          <a:xfrm>
            <a:off x="8015817" y="2349500"/>
            <a:ext cx="1226490" cy="369332"/>
          </a:xfrm>
          <a:prstGeom prst="rect">
            <a:avLst/>
          </a:prstGeom>
          <a:noFill/>
          <a:ln>
            <a:noFill/>
          </a:ln>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defRPr/>
            </a:pPr>
            <a:r>
              <a:rPr lang="en-US" sz="1800"/>
              <a:t>Image area</a:t>
            </a:r>
          </a:p>
        </p:txBody>
      </p:sp>
      <p:sp>
        <p:nvSpPr>
          <p:cNvPr id="10" name="Title Placeholder 1"/>
          <p:cNvSpPr>
            <a:spLocks noGrp="1"/>
          </p:cNvSpPr>
          <p:nvPr>
            <p:ph type="title"/>
          </p:nvPr>
        </p:nvSpPr>
        <p:spPr bwMode="auto">
          <a:xfrm>
            <a:off x="624418" y="431800"/>
            <a:ext cx="10943167" cy="836960"/>
          </a:xfrm>
          <a:prstGeom prst="rect">
            <a:avLst/>
          </a:prstGeom>
          <a:noFill/>
          <a:ln>
            <a:noFill/>
          </a:ln>
        </p:spPr>
        <p:txBody>
          <a:bodyPr/>
          <a:lstStyle>
            <a:lvl1pPr>
              <a:defRPr/>
            </a:lvl1pPr>
          </a:lstStyle>
          <a:p>
            <a:pPr lvl="0"/>
            <a:r>
              <a:rPr lang="en-US"/>
              <a:t>Click to edit Master title style</a:t>
            </a:r>
            <a:endParaRPr lang="en-AU" dirty="0"/>
          </a:p>
        </p:txBody>
      </p:sp>
      <p:sp>
        <p:nvSpPr>
          <p:cNvPr id="6" name="Text Placeholder 2"/>
          <p:cNvSpPr>
            <a:spLocks noGrp="1"/>
          </p:cNvSpPr>
          <p:nvPr>
            <p:ph type="body" idx="1"/>
          </p:nvPr>
        </p:nvSpPr>
        <p:spPr bwMode="auto">
          <a:xfrm>
            <a:off x="624418" y="1624995"/>
            <a:ext cx="5375572" cy="4683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5051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4418" y="431800"/>
            <a:ext cx="10944191" cy="836960"/>
          </a:xfrm>
        </p:spPr>
        <p:txBody>
          <a:bodyPr/>
          <a:lstStyle>
            <a:lvl1pPr>
              <a:defRPr/>
            </a:lvl1pPr>
          </a:lstStyle>
          <a:p>
            <a:r>
              <a:rPr lang="en-US"/>
              <a:t>Click to edit Master title style</a:t>
            </a:r>
            <a:endParaRPr lang="en-AU" dirty="0"/>
          </a:p>
        </p:txBody>
      </p:sp>
    </p:spTree>
    <p:extLst>
      <p:ext uri="{BB962C8B-B14F-4D97-AF65-F5344CB8AC3E}">
        <p14:creationId xmlns:p14="http://schemas.microsoft.com/office/powerpoint/2010/main" val="3522092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solidFill>
          <a:srgbClr val="D6D2C4">
            <a:alpha val="50195"/>
          </a:srgbClr>
        </a:solidFill>
        <a:effectLst/>
      </p:bgPr>
    </p:bg>
    <p:spTree>
      <p:nvGrpSpPr>
        <p:cNvPr id="1" name=""/>
        <p:cNvGrpSpPr/>
        <p:nvPr/>
      </p:nvGrpSpPr>
      <p:grpSpPr>
        <a:xfrm>
          <a:off x="0" y="0"/>
          <a:ext cx="0" cy="0"/>
          <a:chOff x="0" y="0"/>
          <a:chExt cx="0" cy="0"/>
        </a:xfrm>
      </p:grpSpPr>
      <p:sp>
        <p:nvSpPr>
          <p:cNvPr id="3" name="Rectangle 2"/>
          <p:cNvSpPr/>
          <p:nvPr/>
        </p:nvSpPr>
        <p:spPr>
          <a:xfrm>
            <a:off x="-8466" y="1639888"/>
            <a:ext cx="385233" cy="1439862"/>
          </a:xfrm>
          <a:prstGeom prst="rect">
            <a:avLst/>
          </a:prstGeom>
          <a:gradFill flip="none" rotWithShape="1">
            <a:gsLst>
              <a:gs pos="20000">
                <a:schemeClr val="accent2"/>
              </a:gs>
              <a:gs pos="0">
                <a:schemeClr val="accent1"/>
              </a:gs>
              <a:gs pos="80000">
                <a:schemeClr val="accent5"/>
              </a:gs>
              <a:gs pos="60000">
                <a:schemeClr val="accent4"/>
              </a:gs>
              <a:gs pos="40000">
                <a:schemeClr val="accent3"/>
              </a:gs>
              <a:gs pos="100000">
                <a:schemeClr val="accent6"/>
              </a:gs>
            </a:gsLst>
            <a:lin ang="5400000" scaled="1"/>
            <a:tileRect/>
          </a:gradFill>
          <a:ln>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AU" sz="1800"/>
          </a:p>
        </p:txBody>
      </p:sp>
      <p:sp>
        <p:nvSpPr>
          <p:cNvPr id="6" name="Text Placeholder 2"/>
          <p:cNvSpPr>
            <a:spLocks noGrp="1"/>
          </p:cNvSpPr>
          <p:nvPr>
            <p:ph type="body" idx="1"/>
          </p:nvPr>
        </p:nvSpPr>
        <p:spPr>
          <a:xfrm>
            <a:off x="624417" y="1639888"/>
            <a:ext cx="10944191" cy="1440000"/>
          </a:xfrm>
        </p:spPr>
        <p:txBody>
          <a:bodyPr/>
          <a:lstStyle>
            <a:lvl1pPr marL="0" marR="0" indent="0" algn="l" defTabSz="914400" rtl="0" eaLnBrk="1" fontAlgn="auto" latinLnBrk="0" hangingPunct="1">
              <a:lnSpc>
                <a:spcPts val="4000"/>
              </a:lnSpc>
              <a:spcBef>
                <a:spcPts val="0"/>
              </a:spcBef>
              <a:spcAft>
                <a:spcPts val="0"/>
              </a:spcAft>
              <a:buClrTx/>
              <a:buSzTx/>
              <a:buFontTx/>
              <a:buNone/>
              <a:tabLst/>
              <a:defRPr lang="en-AU" sz="2400" baseline="0" dirty="0" smtClean="0"/>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8127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hank you Slide">
    <p:bg>
      <p:bgPr>
        <a:solidFill>
          <a:srgbClr val="D6D2C4">
            <a:alpha val="50195"/>
          </a:srgbClr>
        </a:solidFill>
        <a:effectLst/>
      </p:bgPr>
    </p:bg>
    <p:spTree>
      <p:nvGrpSpPr>
        <p:cNvPr id="1" name=""/>
        <p:cNvGrpSpPr/>
        <p:nvPr/>
      </p:nvGrpSpPr>
      <p:grpSpPr>
        <a:xfrm>
          <a:off x="0" y="0"/>
          <a:ext cx="0" cy="0"/>
          <a:chOff x="0" y="0"/>
          <a:chExt cx="0" cy="0"/>
        </a:xfrm>
      </p:grpSpPr>
      <p:sp>
        <p:nvSpPr>
          <p:cNvPr id="3" name="Rectangle 2"/>
          <p:cNvSpPr/>
          <p:nvPr/>
        </p:nvSpPr>
        <p:spPr>
          <a:xfrm>
            <a:off x="624418" y="1"/>
            <a:ext cx="3407833" cy="1998663"/>
          </a:xfrm>
          <a:prstGeom prst="rect">
            <a:avLst/>
          </a:prstGeom>
          <a:gradFill flip="none" rotWithShape="1">
            <a:gsLst>
              <a:gs pos="20000">
                <a:schemeClr val="accent2"/>
              </a:gs>
              <a:gs pos="0">
                <a:schemeClr val="accent1"/>
              </a:gs>
              <a:gs pos="80000">
                <a:schemeClr val="accent5"/>
              </a:gs>
              <a:gs pos="60000">
                <a:schemeClr val="accent4"/>
              </a:gs>
              <a:gs pos="40000">
                <a:schemeClr val="accent3"/>
              </a:gs>
              <a:gs pos="100000">
                <a:schemeClr val="accent6"/>
              </a:gs>
            </a:gsLst>
            <a:lin ang="16200000" scaled="1"/>
            <a:tileRect/>
          </a:gradFill>
          <a:ln>
            <a:noFill/>
          </a:ln>
        </p:spPr>
        <p:style>
          <a:lnRef idx="2">
            <a:schemeClr val="accent1">
              <a:shade val="50000"/>
            </a:schemeClr>
          </a:lnRef>
          <a:fillRef idx="1001">
            <a:schemeClr val="lt1"/>
          </a:fillRef>
          <a:effectRef idx="0">
            <a:schemeClr val="accent1"/>
          </a:effectRef>
          <a:fontRef idx="minor">
            <a:schemeClr val="lt1"/>
          </a:fontRef>
        </p:style>
        <p:txBody>
          <a:bodyPr anchor="b"/>
          <a:lstStyle/>
          <a:p>
            <a:pPr fontAlgn="auto">
              <a:spcBef>
                <a:spcPts val="0"/>
              </a:spcBef>
              <a:spcAft>
                <a:spcPts val="0"/>
              </a:spcAft>
              <a:defRPr/>
            </a:pPr>
            <a:r>
              <a:rPr lang="en-AU" sz="2400" b="1" dirty="0">
                <a:latin typeface="Calibri" pitchFamily="34" charset="0"/>
                <a:cs typeface="Arial" pitchFamily="34" charset="0"/>
              </a:rPr>
              <a:t>Thank you</a:t>
            </a:r>
          </a:p>
        </p:txBody>
      </p:sp>
      <p:sp>
        <p:nvSpPr>
          <p:cNvPr id="4" name="Rectangle 7"/>
          <p:cNvSpPr>
            <a:spLocks noChangeArrowheads="1"/>
          </p:cNvSpPr>
          <p:nvPr/>
        </p:nvSpPr>
        <p:spPr bwMode="auto">
          <a:xfrm>
            <a:off x="624418" y="6421895"/>
            <a:ext cx="110062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r>
              <a:rPr lang="en-AU" altLang="en-US" sz="1400" b="1">
                <a:solidFill>
                  <a:srgbClr val="63513D"/>
                </a:solidFill>
              </a:rPr>
              <a:t>latrobe.edu.au</a:t>
            </a:r>
          </a:p>
        </p:txBody>
      </p:sp>
      <p:sp>
        <p:nvSpPr>
          <p:cNvPr id="5" name="Rectangle 8"/>
          <p:cNvSpPr>
            <a:spLocks noChangeArrowheads="1"/>
          </p:cNvSpPr>
          <p:nvPr/>
        </p:nvSpPr>
        <p:spPr bwMode="auto">
          <a:xfrm>
            <a:off x="10128251" y="6483351"/>
            <a:ext cx="118141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r>
              <a:rPr lang="en-AU" altLang="en-US" sz="900">
                <a:solidFill>
                  <a:srgbClr val="63513D"/>
                </a:solidFill>
              </a:rPr>
              <a:t>CRICOS Provider 00115M</a:t>
            </a:r>
          </a:p>
        </p:txBody>
      </p:sp>
      <p:sp>
        <p:nvSpPr>
          <p:cNvPr id="9" name="Content Placeholder 2"/>
          <p:cNvSpPr>
            <a:spLocks noGrp="1"/>
          </p:cNvSpPr>
          <p:nvPr>
            <p:ph idx="4294967295"/>
          </p:nvPr>
        </p:nvSpPr>
        <p:spPr>
          <a:xfrm>
            <a:off x="624417" y="2708920"/>
            <a:ext cx="10945283" cy="3240980"/>
          </a:xfrm>
        </p:spPr>
        <p:txBody>
          <a:bodyPr>
            <a:normAutofit/>
          </a:bodyPr>
          <a:lstStyle>
            <a:lvl1pPr>
              <a:defRPr/>
            </a:lvl1pPr>
          </a:lstStyle>
          <a:p>
            <a:pPr lvl="0"/>
            <a:r>
              <a:rPr lang="en-US"/>
              <a:t>Click to edit Master text styles</a:t>
            </a:r>
          </a:p>
        </p:txBody>
      </p:sp>
    </p:spTree>
    <p:extLst>
      <p:ext uri="{BB962C8B-B14F-4D97-AF65-F5344CB8AC3E}">
        <p14:creationId xmlns:p14="http://schemas.microsoft.com/office/powerpoint/2010/main" val="371238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a:t>Click to edit Master title style</a:t>
            </a:r>
          </a:p>
        </p:txBody>
      </p:sp>
      <p:sp>
        <p:nvSpPr>
          <p:cNvPr id="4" name="Date Placeholder 3"/>
          <p:cNvSpPr>
            <a:spLocks noGrp="1"/>
          </p:cNvSpPr>
          <p:nvPr>
            <p:ph type="dt" sz="half" idx="10"/>
          </p:nvPr>
        </p:nvSpPr>
        <p:spPr>
          <a:xfrm>
            <a:off x="8128000" y="6248401"/>
            <a:ext cx="3556000" cy="365125"/>
          </a:xfrm>
          <a:prstGeom prst="rect">
            <a:avLst/>
          </a:prstGeom>
        </p:spPr>
        <p:txBody>
          <a:bodyPr/>
          <a:lstStyle/>
          <a:p>
            <a:fld id="{CD4DBF5C-C1D6-4DC7-A4F1-951054060782}" type="datetimeFigureOut">
              <a:rPr lang="en-AU">
                <a:solidFill>
                  <a:prstClr val="black"/>
                </a:solidFill>
              </a:rPr>
              <a:pPr/>
              <a:t>21/10/20</a:t>
            </a:fld>
            <a:endParaRPr lang="en-AU">
              <a:solidFill>
                <a:prstClr val="black"/>
              </a:solidFill>
            </a:endParaRPr>
          </a:p>
        </p:txBody>
      </p:sp>
      <p:sp>
        <p:nvSpPr>
          <p:cNvPr id="5" name="Footer Placeholder 4"/>
          <p:cNvSpPr>
            <a:spLocks noGrp="1"/>
          </p:cNvSpPr>
          <p:nvPr>
            <p:ph type="ftr" sz="quarter" idx="11"/>
          </p:nvPr>
        </p:nvSpPr>
        <p:spPr>
          <a:xfrm>
            <a:off x="812801" y="6248207"/>
            <a:ext cx="7228111" cy="365125"/>
          </a:xfrm>
          <a:prstGeom prst="rect">
            <a:avLst/>
          </a:prstGeom>
        </p:spPr>
        <p:txBody>
          <a:bodyPr/>
          <a:lstStyle/>
          <a:p>
            <a:endParaRPr lang="en-AU">
              <a:solidFill>
                <a:prstClr val="black"/>
              </a:solidFill>
            </a:endParaRPr>
          </a:p>
        </p:txBody>
      </p:sp>
      <p:sp>
        <p:nvSpPr>
          <p:cNvPr id="6" name="Slide Number Placeholder 5"/>
          <p:cNvSpPr>
            <a:spLocks noGrp="1"/>
          </p:cNvSpPr>
          <p:nvPr>
            <p:ph type="sldNum" sz="quarter" idx="12"/>
          </p:nvPr>
        </p:nvSpPr>
        <p:spPr>
          <a:xfrm>
            <a:off x="0" y="1272222"/>
            <a:ext cx="711200" cy="244476"/>
          </a:xfrm>
          <a:prstGeom prst="rect">
            <a:avLst/>
          </a:prstGeom>
        </p:spPr>
        <p:txBody>
          <a:bodyPr/>
          <a:lstStyle>
            <a:lvl1pPr>
              <a:defRPr>
                <a:solidFill>
                  <a:srgbClr val="FFFFFF"/>
                </a:solidFill>
              </a:defRPr>
            </a:lvl1pPr>
          </a:lstStyle>
          <a:p>
            <a:fld id="{50FD5441-15E6-4D9A-AEB6-7EB103A8BEFD}" type="slidenum">
              <a:rPr lang="en-AU" smtClean="0"/>
              <a:pPr/>
              <a:t>‹#›</a:t>
            </a:fld>
            <a:endParaRPr lang="en-AU"/>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70929871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4418" y="431801"/>
            <a:ext cx="10943167"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AU" altLang="en-US"/>
              <a:t>Click here to enter Heading text</a:t>
            </a:r>
          </a:p>
        </p:txBody>
      </p:sp>
      <p:sp>
        <p:nvSpPr>
          <p:cNvPr id="1027" name="Text Placeholder 2"/>
          <p:cNvSpPr>
            <a:spLocks noGrp="1"/>
          </p:cNvSpPr>
          <p:nvPr>
            <p:ph type="body" idx="1"/>
          </p:nvPr>
        </p:nvSpPr>
        <p:spPr bwMode="auto">
          <a:xfrm>
            <a:off x="624418" y="1628775"/>
            <a:ext cx="10943167"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here to enter Body text</a:t>
            </a:r>
          </a:p>
          <a:p>
            <a:pPr lvl="1"/>
            <a:r>
              <a:rPr lang="en-US" altLang="en-US"/>
              <a:t>Click here to enter Bullets level 1</a:t>
            </a:r>
          </a:p>
          <a:p>
            <a:pPr lvl="2"/>
            <a:r>
              <a:rPr lang="en-US" altLang="en-US"/>
              <a:t>Click here to enter Bullets level 2</a:t>
            </a:r>
          </a:p>
          <a:p>
            <a:pPr lvl="3"/>
            <a:r>
              <a:rPr lang="en-US" altLang="en-US"/>
              <a:t>Click here to enter Bullet level 3</a:t>
            </a:r>
          </a:p>
          <a:p>
            <a:pPr lvl="0"/>
            <a:r>
              <a:rPr lang="en-US" altLang="en-US"/>
              <a:t>Click here to enter Body text</a:t>
            </a:r>
          </a:p>
        </p:txBody>
      </p:sp>
      <p:sp>
        <p:nvSpPr>
          <p:cNvPr id="10" name="Rectangle 9"/>
          <p:cNvSpPr/>
          <p:nvPr/>
        </p:nvSpPr>
        <p:spPr>
          <a:xfrm>
            <a:off x="624418" y="6480175"/>
            <a:ext cx="10943167" cy="46038"/>
          </a:xfrm>
          <a:prstGeom prst="rect">
            <a:avLst/>
          </a:prstGeom>
          <a:gradFill flip="none" rotWithShape="1">
            <a:gsLst>
              <a:gs pos="20000">
                <a:schemeClr val="accent2"/>
              </a:gs>
              <a:gs pos="0">
                <a:schemeClr val="accent1"/>
              </a:gs>
              <a:gs pos="80000">
                <a:schemeClr val="accent5"/>
              </a:gs>
              <a:gs pos="60000">
                <a:schemeClr val="accent4"/>
              </a:gs>
              <a:gs pos="40000">
                <a:schemeClr val="accent3"/>
              </a:gs>
              <a:gs pos="100000">
                <a:schemeClr val="accent6"/>
              </a:gs>
            </a:gsLst>
            <a:lin ang="0" scaled="1"/>
            <a:tileRect/>
          </a:gradFill>
          <a:ln>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AU" sz="1800"/>
          </a:p>
        </p:txBody>
      </p:sp>
      <p:sp>
        <p:nvSpPr>
          <p:cNvPr id="11" name="Slide Number Placeholder 5"/>
          <p:cNvSpPr txBox="1">
            <a:spLocks/>
          </p:cNvSpPr>
          <p:nvPr/>
        </p:nvSpPr>
        <p:spPr>
          <a:xfrm>
            <a:off x="10513485" y="6480176"/>
            <a:ext cx="1054100" cy="365125"/>
          </a:xfrm>
          <a:prstGeom prst="rect">
            <a:avLst/>
          </a:prstGeom>
        </p:spPr>
        <p:txBody>
          <a:bodyPr lIns="0" tIns="54000" rIns="0" bIns="0"/>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r" eaLnBrk="1" hangingPunct="1"/>
            <a:fld id="{5DB01362-1807-4A0D-B3F5-279338C6A8C3}" type="slidenum">
              <a:rPr lang="en-AU" altLang="en-US" sz="1000">
                <a:solidFill>
                  <a:srgbClr val="7F7F7F"/>
                </a:solidFill>
                <a:cs typeface="Arial" pitchFamily="34" charset="0"/>
              </a:rPr>
              <a:pPr algn="r" eaLnBrk="1" hangingPunct="1"/>
              <a:t>‹#›</a:t>
            </a:fld>
            <a:endParaRPr lang="en-AU" altLang="en-US" sz="1000">
              <a:solidFill>
                <a:srgbClr val="7F7F7F"/>
              </a:solidFill>
              <a:cs typeface="Arial" pitchFamily="34" charset="0"/>
            </a:endParaRPr>
          </a:p>
        </p:txBody>
      </p:sp>
      <p:sp>
        <p:nvSpPr>
          <p:cNvPr id="12" name="Text Placeholder 16"/>
          <p:cNvSpPr txBox="1">
            <a:spLocks/>
          </p:cNvSpPr>
          <p:nvPr/>
        </p:nvSpPr>
        <p:spPr>
          <a:xfrm>
            <a:off x="624418" y="6480176"/>
            <a:ext cx="9840383" cy="365125"/>
          </a:xfrm>
          <a:prstGeom prst="rect">
            <a:avLst/>
          </a:prstGeom>
        </p:spPr>
        <p:txBody>
          <a:bodyPr lIns="0" tIns="54000" rIns="0" bIns="0"/>
          <a:lstStyle>
            <a:lvl1pPr marL="342900" indent="-342900" algn="l" rtl="0" eaLnBrk="0" fontAlgn="base" hangingPunct="0">
              <a:spcBef>
                <a:spcPts val="600"/>
              </a:spcBef>
              <a:spcAft>
                <a:spcPts val="600"/>
              </a:spcAft>
              <a:buClr>
                <a:schemeClr val="accent2"/>
              </a:buClr>
              <a:defRPr lang="en-AU" sz="1000" kern="1200" dirty="0" smtClean="0">
                <a:solidFill>
                  <a:schemeClr val="bg1">
                    <a:lumMod val="50000"/>
                  </a:schemeClr>
                </a:solidFill>
                <a:latin typeface="Arial" pitchFamily="34" charset="0"/>
                <a:ea typeface="MS PGothic" pitchFamily="34" charset="-128"/>
                <a:cs typeface="Arial" pitchFamily="34" charset="0"/>
              </a:defRPr>
            </a:lvl1pPr>
            <a:lvl2pPr marL="341313" indent="-341313" algn="l" rtl="0" eaLnBrk="0" fontAlgn="base" hangingPunct="0">
              <a:spcBef>
                <a:spcPts val="600"/>
              </a:spcBef>
              <a:spcAft>
                <a:spcPts val="600"/>
              </a:spcAft>
              <a:buClr>
                <a:schemeClr val="accent2"/>
              </a:buClr>
              <a:buFont typeface="Wingdings" pitchFamily="2" charset="2"/>
              <a:buChar char="§"/>
              <a:defRPr lang="en-US" kern="1200" dirty="0">
                <a:solidFill>
                  <a:srgbClr val="63513D"/>
                </a:solidFill>
                <a:latin typeface="Arial" pitchFamily="34" charset="0"/>
                <a:ea typeface="Arial" charset="0"/>
                <a:cs typeface="Arial" pitchFamily="34" charset="0"/>
              </a:defRPr>
            </a:lvl2pPr>
            <a:lvl3pPr marL="863600" indent="-323850" algn="l" rtl="0" eaLnBrk="0" fontAlgn="base" hangingPunct="0">
              <a:spcBef>
                <a:spcPts val="600"/>
              </a:spcBef>
              <a:spcAft>
                <a:spcPts val="600"/>
              </a:spcAft>
              <a:buClr>
                <a:schemeClr val="accent2"/>
              </a:buClr>
              <a:buFont typeface="Arial" pitchFamily="34" charset="0"/>
              <a:buChar char="̶"/>
              <a:defRPr kern="1200">
                <a:solidFill>
                  <a:srgbClr val="63513D"/>
                </a:solidFill>
                <a:latin typeface="Arial"/>
                <a:ea typeface="Arial" charset="0"/>
                <a:cs typeface="Arial"/>
              </a:defRPr>
            </a:lvl3pPr>
            <a:lvl4pPr marL="1281113" indent="-412750" algn="l" rtl="0" eaLnBrk="0" fontAlgn="base" hangingPunct="0">
              <a:spcBef>
                <a:spcPts val="600"/>
              </a:spcBef>
              <a:spcAft>
                <a:spcPct val="0"/>
              </a:spcAft>
              <a:buClr>
                <a:srgbClr val="AB2328"/>
              </a:buClr>
              <a:buFont typeface="Courier New" pitchFamily="49" charset="0"/>
              <a:buChar char="o"/>
              <a:defRPr kern="1200">
                <a:solidFill>
                  <a:srgbClr val="63513D"/>
                </a:solidFill>
                <a:latin typeface="Arial"/>
                <a:ea typeface="Arial" charset="0"/>
                <a:cs typeface="Arial"/>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Arial" charset="0"/>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defRPr/>
            </a:pPr>
            <a:r>
              <a:rPr lang="en-US" sz="1000">
                <a:latin typeface="Calibri" pitchFamily="34" charset="0"/>
              </a:rPr>
              <a:t>La Trobe University</a:t>
            </a:r>
          </a:p>
        </p:txBody>
      </p:sp>
    </p:spTree>
  </p:cSld>
  <p:clrMap bg1="lt1" tx1="dk1" bg2="lt2" tx2="dk2" accent1="accent1" accent2="accent2" accent3="accent3" accent4="accent4" accent5="accent5" accent6="accent6" hlink="hlink" folHlink="folHlink"/>
  <p:sldLayoutIdLst>
    <p:sldLayoutId id="2147484046" r:id="rId1"/>
    <p:sldLayoutId id="2147484047" r:id="rId2"/>
    <p:sldLayoutId id="2147484042" r:id="rId3"/>
    <p:sldLayoutId id="2147484043" r:id="rId4"/>
    <p:sldLayoutId id="2147484044" r:id="rId5"/>
    <p:sldLayoutId id="2147484048" r:id="rId6"/>
    <p:sldLayoutId id="2147484049" r:id="rId7"/>
    <p:sldLayoutId id="2147484045" r:id="rId8"/>
    <p:sldLayoutId id="2147484050" r:id="rId9"/>
    <p:sldLayoutId id="2147484051" r:id="rId10"/>
    <p:sldLayoutId id="2147484052" r:id="rId11"/>
  </p:sldLayoutIdLst>
  <p:txStyles>
    <p:titleStyle>
      <a:lvl1pPr algn="l" rtl="0" eaLnBrk="1" fontAlgn="base" hangingPunct="1">
        <a:spcBef>
          <a:spcPct val="0"/>
        </a:spcBef>
        <a:spcAft>
          <a:spcPct val="0"/>
        </a:spcAft>
        <a:defRPr sz="2400" kern="1200">
          <a:solidFill>
            <a:srgbClr val="AB2328"/>
          </a:solidFill>
          <a:latin typeface="Calibri" pitchFamily="34" charset="0"/>
          <a:ea typeface="MS PGothic" pitchFamily="34" charset="-128"/>
          <a:cs typeface="Arial" pitchFamily="34" charset="0"/>
        </a:defRPr>
      </a:lvl1pPr>
      <a:lvl2pPr algn="l" rtl="0" eaLnBrk="1" fontAlgn="base" hangingPunct="1">
        <a:spcBef>
          <a:spcPct val="0"/>
        </a:spcBef>
        <a:spcAft>
          <a:spcPct val="0"/>
        </a:spcAft>
        <a:defRPr sz="2400">
          <a:solidFill>
            <a:srgbClr val="AB2328"/>
          </a:solidFill>
          <a:latin typeface="Calibri" pitchFamily="34" charset="0"/>
          <a:ea typeface="MS PGothic" pitchFamily="34" charset="-128"/>
          <a:cs typeface="Arial" charset="0"/>
        </a:defRPr>
      </a:lvl2pPr>
      <a:lvl3pPr algn="l" rtl="0" eaLnBrk="1" fontAlgn="base" hangingPunct="1">
        <a:spcBef>
          <a:spcPct val="0"/>
        </a:spcBef>
        <a:spcAft>
          <a:spcPct val="0"/>
        </a:spcAft>
        <a:defRPr sz="2400">
          <a:solidFill>
            <a:srgbClr val="AB2328"/>
          </a:solidFill>
          <a:latin typeface="Calibri" pitchFamily="34" charset="0"/>
          <a:ea typeface="MS PGothic" pitchFamily="34" charset="-128"/>
          <a:cs typeface="Arial" charset="0"/>
        </a:defRPr>
      </a:lvl3pPr>
      <a:lvl4pPr algn="l" rtl="0" eaLnBrk="1" fontAlgn="base" hangingPunct="1">
        <a:spcBef>
          <a:spcPct val="0"/>
        </a:spcBef>
        <a:spcAft>
          <a:spcPct val="0"/>
        </a:spcAft>
        <a:defRPr sz="2400">
          <a:solidFill>
            <a:srgbClr val="AB2328"/>
          </a:solidFill>
          <a:latin typeface="Calibri" pitchFamily="34" charset="0"/>
          <a:ea typeface="MS PGothic" pitchFamily="34" charset="-128"/>
          <a:cs typeface="Arial" charset="0"/>
        </a:defRPr>
      </a:lvl4pPr>
      <a:lvl5pPr algn="l" rtl="0" eaLnBrk="1" fontAlgn="base" hangingPunct="1">
        <a:spcBef>
          <a:spcPct val="0"/>
        </a:spcBef>
        <a:spcAft>
          <a:spcPct val="0"/>
        </a:spcAft>
        <a:defRPr sz="2400">
          <a:solidFill>
            <a:srgbClr val="AB2328"/>
          </a:solidFill>
          <a:latin typeface="Calibri" pitchFamily="34" charset="0"/>
          <a:ea typeface="MS PGothic" pitchFamily="34" charset="-128"/>
          <a:cs typeface="Arial" charset="0"/>
        </a:defRPr>
      </a:lvl5pPr>
      <a:lvl6pPr marL="457200" algn="l" rtl="0" eaLnBrk="1" fontAlgn="base" hangingPunct="1">
        <a:spcBef>
          <a:spcPct val="0"/>
        </a:spcBef>
        <a:spcAft>
          <a:spcPct val="0"/>
        </a:spcAft>
        <a:defRPr sz="2400">
          <a:solidFill>
            <a:srgbClr val="AB2328"/>
          </a:solidFill>
          <a:latin typeface="Arial" charset="0"/>
          <a:cs typeface="Arial" charset="0"/>
        </a:defRPr>
      </a:lvl6pPr>
      <a:lvl7pPr marL="914400" algn="l" rtl="0" eaLnBrk="1" fontAlgn="base" hangingPunct="1">
        <a:spcBef>
          <a:spcPct val="0"/>
        </a:spcBef>
        <a:spcAft>
          <a:spcPct val="0"/>
        </a:spcAft>
        <a:defRPr sz="2400">
          <a:solidFill>
            <a:srgbClr val="AB2328"/>
          </a:solidFill>
          <a:latin typeface="Arial" charset="0"/>
          <a:cs typeface="Arial" charset="0"/>
        </a:defRPr>
      </a:lvl7pPr>
      <a:lvl8pPr marL="1371600" algn="l" rtl="0" eaLnBrk="1" fontAlgn="base" hangingPunct="1">
        <a:spcBef>
          <a:spcPct val="0"/>
        </a:spcBef>
        <a:spcAft>
          <a:spcPct val="0"/>
        </a:spcAft>
        <a:defRPr sz="2400">
          <a:solidFill>
            <a:srgbClr val="AB2328"/>
          </a:solidFill>
          <a:latin typeface="Arial" charset="0"/>
          <a:cs typeface="Arial" charset="0"/>
        </a:defRPr>
      </a:lvl8pPr>
      <a:lvl9pPr marL="1828800" algn="l" rtl="0" eaLnBrk="1" fontAlgn="base" hangingPunct="1">
        <a:spcBef>
          <a:spcPct val="0"/>
        </a:spcBef>
        <a:spcAft>
          <a:spcPct val="0"/>
        </a:spcAft>
        <a:defRPr sz="2400">
          <a:solidFill>
            <a:srgbClr val="AB2328"/>
          </a:solidFill>
          <a:latin typeface="Arial" charset="0"/>
          <a:cs typeface="Arial" charset="0"/>
        </a:defRPr>
      </a:lvl9pPr>
    </p:titleStyle>
    <p:bodyStyle>
      <a:lvl1pPr marL="342900" indent="-342900" algn="l" rtl="0" eaLnBrk="1" fontAlgn="base" hangingPunct="1">
        <a:spcBef>
          <a:spcPts val="600"/>
        </a:spcBef>
        <a:spcAft>
          <a:spcPts val="600"/>
        </a:spcAft>
        <a:buClr>
          <a:schemeClr val="accent2"/>
        </a:buClr>
        <a:defRPr lang="en-US" kern="1200">
          <a:solidFill>
            <a:srgbClr val="63513D"/>
          </a:solidFill>
          <a:latin typeface="Calibri" pitchFamily="34" charset="0"/>
          <a:ea typeface="MS PGothic" pitchFamily="34" charset="-128"/>
          <a:cs typeface="Arial" pitchFamily="34" charset="0"/>
        </a:defRPr>
      </a:lvl1pPr>
      <a:lvl2pPr marL="285750" indent="-285750" algn="l" rtl="0" eaLnBrk="1" fontAlgn="base" hangingPunct="1">
        <a:spcBef>
          <a:spcPts val="600"/>
        </a:spcBef>
        <a:spcAft>
          <a:spcPts val="600"/>
        </a:spcAft>
        <a:buClr>
          <a:schemeClr val="accent2"/>
        </a:buClr>
        <a:buFont typeface="Wingdings" pitchFamily="2" charset="2"/>
        <a:buChar char="§"/>
        <a:defRPr lang="en-US" kern="1200" dirty="0">
          <a:solidFill>
            <a:srgbClr val="63513D"/>
          </a:solidFill>
          <a:latin typeface="Calibri" pitchFamily="34" charset="0"/>
          <a:ea typeface="Arial" charset="0"/>
          <a:cs typeface="Arial" pitchFamily="34" charset="0"/>
        </a:defRPr>
      </a:lvl2pPr>
      <a:lvl3pPr marL="863600" indent="-323850" algn="l" rtl="0" eaLnBrk="1" fontAlgn="base" hangingPunct="1">
        <a:spcBef>
          <a:spcPts val="600"/>
        </a:spcBef>
        <a:spcAft>
          <a:spcPts val="600"/>
        </a:spcAft>
        <a:buClr>
          <a:schemeClr val="accent2"/>
        </a:buClr>
        <a:buFont typeface="Arial" pitchFamily="34" charset="0"/>
        <a:buChar char="̶"/>
        <a:defRPr kern="1200">
          <a:solidFill>
            <a:srgbClr val="63513D"/>
          </a:solidFill>
          <a:latin typeface="Calibri" pitchFamily="34" charset="0"/>
          <a:ea typeface="Arial" charset="0"/>
          <a:cs typeface="Arial"/>
        </a:defRPr>
      </a:lvl3pPr>
      <a:lvl4pPr marL="1281113" indent="-412750" algn="l" rtl="0" eaLnBrk="1" fontAlgn="base" hangingPunct="1">
        <a:spcBef>
          <a:spcPts val="600"/>
        </a:spcBef>
        <a:spcAft>
          <a:spcPct val="0"/>
        </a:spcAft>
        <a:buClr>
          <a:srgbClr val="AB2328"/>
        </a:buClr>
        <a:buFont typeface="Courier New" pitchFamily="49" charset="0"/>
        <a:buChar char="o"/>
        <a:defRPr kern="1200">
          <a:solidFill>
            <a:srgbClr val="63513D"/>
          </a:solidFill>
          <a:latin typeface="Calibri" pitchFamily="34" charset="0"/>
          <a:ea typeface="Arial" charset="0"/>
          <a:cs typeface="Arial"/>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Arial" charset="0"/>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10F79-1C9A-44FE-B5B0-E3D641F3C105}"/>
              </a:ext>
            </a:extLst>
          </p:cNvPr>
          <p:cNvSpPr>
            <a:spLocks noGrp="1"/>
          </p:cNvSpPr>
          <p:nvPr>
            <p:ph type="title"/>
          </p:nvPr>
        </p:nvSpPr>
        <p:spPr/>
        <p:txBody>
          <a:bodyPr/>
          <a:lstStyle/>
          <a:p>
            <a:r>
              <a:rPr lang="en-US" dirty="0">
                <a:cs typeface="Calibri"/>
              </a:rPr>
              <a:t>Major essay – comparing neoliberal and social democratic perspectives on welfare/welfare states</a:t>
            </a:r>
            <a:endParaRPr lang="en-US" dirty="0"/>
          </a:p>
        </p:txBody>
      </p:sp>
      <p:sp>
        <p:nvSpPr>
          <p:cNvPr id="3" name="Text Placeholder 2">
            <a:extLst>
              <a:ext uri="{FF2B5EF4-FFF2-40B4-BE49-F238E27FC236}">
                <a16:creationId xmlns:a16="http://schemas.microsoft.com/office/drawing/2014/main" id="{4DABC3F0-6537-401D-9906-DC360D1CF33B}"/>
              </a:ext>
            </a:extLst>
          </p:cNvPr>
          <p:cNvSpPr>
            <a:spLocks noGrp="1"/>
          </p:cNvSpPr>
          <p:nvPr>
            <p:ph type="body" idx="1"/>
          </p:nvPr>
        </p:nvSpPr>
        <p:spPr>
          <a:xfrm>
            <a:off x="538154" y="1196752"/>
            <a:ext cx="11030455" cy="4954207"/>
          </a:xfrm>
        </p:spPr>
        <p:txBody>
          <a:bodyPr/>
          <a:lstStyle/>
          <a:p>
            <a:r>
              <a:rPr lang="en-US" dirty="0">
                <a:cs typeface="Calibri"/>
              </a:rPr>
              <a:t>In t</a:t>
            </a:r>
            <a:r>
              <a:rPr lang="en-US" sz="1600" dirty="0">
                <a:cs typeface="Calibri"/>
              </a:rPr>
              <a:t>he introduction of his book </a:t>
            </a:r>
            <a:r>
              <a:rPr lang="en-US" sz="1600" i="1" dirty="0">
                <a:cs typeface="Calibri"/>
              </a:rPr>
              <a:t>Australia’s Welfare Wars</a:t>
            </a:r>
            <a:r>
              <a:rPr lang="en-US" sz="1600" dirty="0">
                <a:cs typeface="Calibri"/>
              </a:rPr>
              <a:t>, Mendes (2017 pp 1-16) advocates a social democratic perspective of welfare and argues that it is "...only through the collectivist intervention of the state that the current trends towards increased inequality and injustice can be reversed” (p.8). He contrasts this social democratic perspective with the dominant  neoliberal perspective which he states is based upon ideological views and values which are in opposition to the social justice values espoused by most welfare policy advocates and professional human services workers.</a:t>
            </a:r>
          </a:p>
          <a:p>
            <a:r>
              <a:rPr lang="en-US" sz="1600" b="1" dirty="0">
                <a:cs typeface="Calibri"/>
              </a:rPr>
              <a:t>Your task is to write an essay that contrasts the social democratic perspective of welfare and welfare states with the neoliberal perspective, and which examines Mendes’ argument that while the neoliberal perspective remains dominant in Australia, a social democratic perspective should be advocated by human services professionals because it is based on the recognition that collectivist state intervention is necessary to address inequalities and promote social justice goals.</a:t>
            </a:r>
            <a:endParaRPr lang="en-US" sz="1600" b="1" dirty="0"/>
          </a:p>
          <a:p>
            <a:r>
              <a:rPr lang="en-US" b="1" dirty="0">
                <a:cs typeface="Calibri"/>
              </a:rPr>
              <a:t>Specifically, your essay must:</a:t>
            </a:r>
            <a:endParaRPr lang="en-US" dirty="0"/>
          </a:p>
          <a:p>
            <a:pPr>
              <a:buAutoNum type="arabicPeriod"/>
            </a:pPr>
            <a:r>
              <a:rPr lang="en-US" sz="1600" dirty="0">
                <a:cs typeface="Calibri"/>
              </a:rPr>
              <a:t>Describe social democratic and neoliberal perspectives of welfare and welfare states and discuss key differences between the two</a:t>
            </a:r>
          </a:p>
          <a:p>
            <a:pPr>
              <a:buAutoNum type="arabicPeriod"/>
            </a:pPr>
            <a:r>
              <a:rPr lang="en-US" sz="1600" dirty="0">
                <a:cs typeface="Calibri"/>
              </a:rPr>
              <a:t>Discuss the current dominance of the neoliberal perspective of welfare/welfare states in Australia and why this perspective could be considered to be in opposition to social justice values</a:t>
            </a:r>
          </a:p>
          <a:p>
            <a:pPr>
              <a:buAutoNum type="arabicPeriod"/>
            </a:pPr>
            <a:r>
              <a:rPr lang="en-US" sz="1600" dirty="0">
                <a:cs typeface="Calibri"/>
              </a:rPr>
              <a:t>Discuss and examine Mendes’ arguments in favour of a social democratic perspective of welfare and welfare states in Australia</a:t>
            </a:r>
          </a:p>
          <a:p>
            <a:pPr>
              <a:buAutoNum type="arabicPeriod"/>
            </a:pPr>
            <a:r>
              <a:rPr lang="en-US" sz="1600" dirty="0">
                <a:cs typeface="Calibri"/>
              </a:rPr>
              <a:t>Demonstrate suitable engagement with subject learning materials and appropriate academic literature</a:t>
            </a:r>
          </a:p>
          <a:p>
            <a:pPr>
              <a:buAutoNum type="arabicPeriod"/>
            </a:pPr>
            <a:r>
              <a:rPr lang="en-US" sz="1600" dirty="0">
                <a:cs typeface="Calibri"/>
              </a:rPr>
              <a:t>Demonstrate appropriate academic writing and referencing skills</a:t>
            </a:r>
          </a:p>
          <a:p>
            <a:endParaRPr lang="en-US" dirty="0">
              <a:cs typeface="Calibri"/>
            </a:endParaRPr>
          </a:p>
        </p:txBody>
      </p:sp>
    </p:spTree>
    <p:extLst>
      <p:ext uri="{BB962C8B-B14F-4D97-AF65-F5344CB8AC3E}">
        <p14:creationId xmlns:p14="http://schemas.microsoft.com/office/powerpoint/2010/main" val="4046504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9923E14-1335-4C28-ADDB-DBF51A113551}"/>
              </a:ext>
            </a:extLst>
          </p:cNvPr>
          <p:cNvSpPr>
            <a:spLocks noGrp="1"/>
          </p:cNvSpPr>
          <p:nvPr>
            <p:ph type="body" idx="1"/>
          </p:nvPr>
        </p:nvSpPr>
        <p:spPr>
          <a:xfrm>
            <a:off x="624418" y="764704"/>
            <a:ext cx="10944191" cy="5386255"/>
          </a:xfrm>
        </p:spPr>
        <p:txBody>
          <a:bodyPr/>
          <a:lstStyle/>
          <a:p>
            <a:r>
              <a:rPr lang="en-US" b="1" dirty="0">
                <a:cs typeface="Calibri"/>
              </a:rPr>
              <a:t>1. </a:t>
            </a:r>
            <a:r>
              <a:rPr lang="en-US" b="1" i="1" dirty="0">
                <a:cs typeface="Calibri"/>
              </a:rPr>
              <a:t>Describe</a:t>
            </a:r>
            <a:r>
              <a:rPr lang="en-US" b="1" dirty="0">
                <a:cs typeface="Calibri"/>
              </a:rPr>
              <a:t> social democratic and neoliberal perspectives of welfare and welfare states and </a:t>
            </a:r>
            <a:r>
              <a:rPr lang="en-US" b="1" i="1" dirty="0">
                <a:cs typeface="Calibri"/>
              </a:rPr>
              <a:t>discuss key differences </a:t>
            </a:r>
            <a:r>
              <a:rPr lang="en-US" b="1" dirty="0">
                <a:cs typeface="Calibri"/>
              </a:rPr>
              <a:t>between the two</a:t>
            </a:r>
          </a:p>
          <a:p>
            <a:pPr marL="882650" lvl="2" indent="-342900">
              <a:buFont typeface="+mj-lt"/>
              <a:buAutoNum type="alphaLcParenR"/>
            </a:pPr>
            <a:r>
              <a:rPr lang="en-US" b="1" i="1" dirty="0">
                <a:cs typeface="Calibri"/>
              </a:rPr>
              <a:t>Describe</a:t>
            </a:r>
            <a:r>
              <a:rPr lang="en-US" dirty="0">
                <a:cs typeface="Calibri"/>
              </a:rPr>
              <a:t> social democratic and neoliberal perspectives of </a:t>
            </a:r>
            <a:r>
              <a:rPr lang="en-US" i="1" dirty="0">
                <a:cs typeface="Calibri"/>
              </a:rPr>
              <a:t>welfare</a:t>
            </a:r>
            <a:r>
              <a:rPr lang="en-US" dirty="0">
                <a:cs typeface="Calibri"/>
              </a:rPr>
              <a:t> and </a:t>
            </a:r>
            <a:r>
              <a:rPr lang="en-US" i="1" dirty="0">
                <a:cs typeface="Calibri"/>
              </a:rPr>
              <a:t>welfare states:</a:t>
            </a:r>
          </a:p>
          <a:p>
            <a:pPr lvl="3">
              <a:buFont typeface="Arial" panose="020B0604020202020204" pitchFamily="34" charset="0"/>
              <a:buChar char="•"/>
            </a:pPr>
            <a:r>
              <a:rPr lang="en-US" dirty="0">
                <a:cs typeface="Calibri"/>
              </a:rPr>
              <a:t>How do these two ideologies view welfare (what is welfare, how is it best attained?)</a:t>
            </a:r>
          </a:p>
          <a:p>
            <a:pPr lvl="3">
              <a:buFont typeface="Arial" panose="020B0604020202020204" pitchFamily="34" charset="0"/>
              <a:buChar char="•"/>
            </a:pPr>
            <a:r>
              <a:rPr lang="en-US" dirty="0">
                <a:cs typeface="Calibri"/>
              </a:rPr>
              <a:t>How do they view welfare states (positively or negatively? Why?) </a:t>
            </a:r>
          </a:p>
          <a:p>
            <a:pPr lvl="2">
              <a:buFont typeface="+mj-lt"/>
              <a:buAutoNum type="alphaLcParenR"/>
            </a:pPr>
            <a:r>
              <a:rPr lang="en-AU" b="1" i="1" dirty="0"/>
              <a:t>Discuss </a:t>
            </a:r>
            <a:r>
              <a:rPr lang="en-AU" dirty="0"/>
              <a:t>key differences between the two:</a:t>
            </a:r>
          </a:p>
          <a:p>
            <a:pPr lvl="3">
              <a:buFont typeface="Arial" panose="020B0604020202020204" pitchFamily="34" charset="0"/>
              <a:buChar char="•"/>
            </a:pPr>
            <a:r>
              <a:rPr lang="en-AU" dirty="0"/>
              <a:t>Building on your above descriptions, identify and </a:t>
            </a:r>
            <a:r>
              <a:rPr lang="en-AU" i="1" dirty="0"/>
              <a:t>discuss</a:t>
            </a:r>
            <a:r>
              <a:rPr lang="en-AU" dirty="0"/>
              <a:t> a couple of key differences between the two ideologies and their perspectives on welfare </a:t>
            </a:r>
          </a:p>
          <a:p>
            <a:pPr lvl="3">
              <a:buFont typeface="Arial" panose="020B0604020202020204" pitchFamily="34" charset="0"/>
              <a:buChar char="•"/>
            </a:pPr>
            <a:r>
              <a:rPr lang="en-AU" dirty="0"/>
              <a:t>ie what do you see as the most important differences that need to be understood?</a:t>
            </a:r>
          </a:p>
          <a:p>
            <a:pPr marL="868363" lvl="3" indent="0">
              <a:buNone/>
            </a:pPr>
            <a:endParaRPr lang="en-AU" dirty="0"/>
          </a:p>
          <a:p>
            <a:pPr lvl="1">
              <a:buFont typeface="Arial" panose="020B0604020202020204" pitchFamily="34" charset="0"/>
              <a:buChar char="•"/>
            </a:pPr>
            <a:r>
              <a:rPr lang="en-AU" dirty="0"/>
              <a:t>This description and discussion should be the first building block of your argument</a:t>
            </a:r>
          </a:p>
          <a:p>
            <a:pPr lvl="1">
              <a:buFont typeface="Arial" panose="020B0604020202020204" pitchFamily="34" charset="0"/>
              <a:buChar char="•"/>
            </a:pPr>
            <a:r>
              <a:rPr lang="en-AU" b="1" dirty="0"/>
              <a:t>You will need to demonstrate:</a:t>
            </a:r>
          </a:p>
          <a:p>
            <a:pPr lvl="2">
              <a:buFont typeface="Arial" panose="020B0604020202020204" pitchFamily="34" charset="0"/>
              <a:buChar char="•"/>
            </a:pPr>
            <a:r>
              <a:rPr lang="en-AU" dirty="0"/>
              <a:t> an accurate understanding of the ideologies and their views of welfare </a:t>
            </a:r>
          </a:p>
          <a:p>
            <a:pPr lvl="2">
              <a:buFont typeface="Arial" panose="020B0604020202020204" pitchFamily="34" charset="0"/>
              <a:buChar char="•"/>
            </a:pPr>
            <a:r>
              <a:rPr lang="en-AU" dirty="0"/>
              <a:t>ability to identify key differences between the two and why these are important</a:t>
            </a:r>
          </a:p>
          <a:p>
            <a:pPr lvl="2">
              <a:buFont typeface="Arial" panose="020B0604020202020204" pitchFamily="34" charset="0"/>
              <a:buChar char="•"/>
            </a:pPr>
            <a:r>
              <a:rPr lang="en-AU" dirty="0"/>
              <a:t>Appropriate use of academic sources to support your description and discussion</a:t>
            </a:r>
          </a:p>
        </p:txBody>
      </p:sp>
    </p:spTree>
    <p:extLst>
      <p:ext uri="{BB962C8B-B14F-4D97-AF65-F5344CB8AC3E}">
        <p14:creationId xmlns:p14="http://schemas.microsoft.com/office/powerpoint/2010/main" val="2402803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027D6A-C71D-406A-ADAD-B2DCF3EC6545}"/>
              </a:ext>
            </a:extLst>
          </p:cNvPr>
          <p:cNvSpPr>
            <a:spLocks noGrp="1"/>
          </p:cNvSpPr>
          <p:nvPr>
            <p:ph type="title"/>
          </p:nvPr>
        </p:nvSpPr>
        <p:spPr>
          <a:xfrm>
            <a:off x="726056" y="0"/>
            <a:ext cx="10515600" cy="652792"/>
          </a:xfrm>
        </p:spPr>
        <p:txBody>
          <a:bodyPr>
            <a:normAutofit/>
          </a:bodyPr>
          <a:lstStyle/>
          <a:p>
            <a:pPr algn="ctr"/>
            <a:r>
              <a:rPr lang="en-US" sz="2000" dirty="0"/>
              <a:t>Comparing ideological perspectives of welfare/welfare state</a:t>
            </a:r>
            <a:endParaRPr lang="en-AU" sz="2000" dirty="0"/>
          </a:p>
        </p:txBody>
      </p:sp>
      <p:graphicFrame>
        <p:nvGraphicFramePr>
          <p:cNvPr id="6" name="Content Placeholder 5">
            <a:extLst>
              <a:ext uri="{FF2B5EF4-FFF2-40B4-BE49-F238E27FC236}">
                <a16:creationId xmlns:a16="http://schemas.microsoft.com/office/drawing/2014/main" id="{4553A57B-8B19-452E-A5C8-2D0AC815C444}"/>
              </a:ext>
            </a:extLst>
          </p:cNvPr>
          <p:cNvGraphicFramePr>
            <a:graphicFrameLocks noGrp="1"/>
          </p:cNvGraphicFramePr>
          <p:nvPr>
            <p:ph idx="1"/>
            <p:extLst>
              <p:ext uri="{D42A27DB-BD31-4B8C-83A1-F6EECF244321}">
                <p14:modId xmlns:p14="http://schemas.microsoft.com/office/powerpoint/2010/main" val="1353143875"/>
              </p:ext>
            </p:extLst>
          </p:nvPr>
        </p:nvGraphicFramePr>
        <p:xfrm>
          <a:off x="319177" y="404665"/>
          <a:ext cx="11464503" cy="6408713"/>
        </p:xfrm>
        <a:graphic>
          <a:graphicData uri="http://schemas.openxmlformats.org/drawingml/2006/table">
            <a:tbl>
              <a:tblPr firstRow="1" bandRow="1">
                <a:tableStyleId>{5C22544A-7EE6-4342-B048-85BDC9FD1C3A}</a:tableStyleId>
              </a:tblPr>
              <a:tblGrid>
                <a:gridCol w="1992702">
                  <a:extLst>
                    <a:ext uri="{9D8B030D-6E8A-4147-A177-3AD203B41FA5}">
                      <a16:colId xmlns:a16="http://schemas.microsoft.com/office/drawing/2014/main" val="1935199584"/>
                    </a:ext>
                  </a:extLst>
                </a:gridCol>
                <a:gridCol w="4477110">
                  <a:extLst>
                    <a:ext uri="{9D8B030D-6E8A-4147-A177-3AD203B41FA5}">
                      <a16:colId xmlns:a16="http://schemas.microsoft.com/office/drawing/2014/main" val="3203161920"/>
                    </a:ext>
                  </a:extLst>
                </a:gridCol>
                <a:gridCol w="4994691">
                  <a:extLst>
                    <a:ext uri="{9D8B030D-6E8A-4147-A177-3AD203B41FA5}">
                      <a16:colId xmlns:a16="http://schemas.microsoft.com/office/drawing/2014/main" val="555527502"/>
                    </a:ext>
                  </a:extLst>
                </a:gridCol>
              </a:tblGrid>
              <a:tr h="464841">
                <a:tc>
                  <a:txBody>
                    <a:bodyPr/>
                    <a:lstStyle/>
                    <a:p>
                      <a:endParaRPr lang="en-AU" dirty="0"/>
                    </a:p>
                  </a:txBody>
                  <a:tcPr/>
                </a:tc>
                <a:tc>
                  <a:txBody>
                    <a:bodyPr/>
                    <a:lstStyle/>
                    <a:p>
                      <a:pPr algn="ctr"/>
                      <a:r>
                        <a:rPr lang="en-US" dirty="0"/>
                        <a:t>Social democracy</a:t>
                      </a:r>
                      <a:endParaRPr lang="en-AU" dirty="0"/>
                    </a:p>
                  </a:txBody>
                  <a:tcPr/>
                </a:tc>
                <a:tc>
                  <a:txBody>
                    <a:bodyPr/>
                    <a:lstStyle/>
                    <a:p>
                      <a:pPr algn="ctr"/>
                      <a:r>
                        <a:rPr lang="en-US" dirty="0"/>
                        <a:t>Neoliberalism</a:t>
                      </a:r>
                      <a:endParaRPr lang="en-AU" dirty="0"/>
                    </a:p>
                  </a:txBody>
                  <a:tcPr/>
                </a:tc>
                <a:extLst>
                  <a:ext uri="{0D108BD9-81ED-4DB2-BD59-A6C34878D82A}">
                    <a16:rowId xmlns:a16="http://schemas.microsoft.com/office/drawing/2014/main" val="2353629909"/>
                  </a:ext>
                </a:extLst>
              </a:tr>
              <a:tr h="952198">
                <a:tc>
                  <a:txBody>
                    <a:bodyPr/>
                    <a:lstStyle/>
                    <a:p>
                      <a:r>
                        <a:rPr lang="en-US" sz="1400" b="1" dirty="0"/>
                        <a:t>View of capitalism</a:t>
                      </a:r>
                      <a:endParaRPr lang="en-AU" sz="1400" b="1" dirty="0"/>
                    </a:p>
                  </a:txBody>
                  <a:tcPr/>
                </a:tc>
                <a:tc>
                  <a:txBody>
                    <a:bodyPr/>
                    <a:lstStyle/>
                    <a:p>
                      <a:r>
                        <a:rPr lang="en-US" sz="1400" dirty="0"/>
                        <a:t>Capitalism good at producing wealth, but poor at distribution. Significant government intervention needed to facilitate more equitable distribution of resources and opportunities</a:t>
                      </a:r>
                      <a:endParaRPr lang="en-AU" sz="1400" dirty="0"/>
                    </a:p>
                  </a:txBody>
                  <a:tcPr/>
                </a:tc>
                <a:tc>
                  <a:txBody>
                    <a:bodyPr/>
                    <a:lstStyle/>
                    <a:p>
                      <a:r>
                        <a:rPr lang="en-US" sz="1400" dirty="0"/>
                        <a:t>Capitalism best economic system and works best with minimal intervention. Market forces are best way to distribute resources and opportunities in society</a:t>
                      </a:r>
                      <a:endParaRPr lang="en-AU" sz="1400" dirty="0"/>
                    </a:p>
                  </a:txBody>
                  <a:tcPr/>
                </a:tc>
                <a:extLst>
                  <a:ext uri="{0D108BD9-81ED-4DB2-BD59-A6C34878D82A}">
                    <a16:rowId xmlns:a16="http://schemas.microsoft.com/office/drawing/2014/main" val="1937268701"/>
                  </a:ext>
                </a:extLst>
              </a:tr>
              <a:tr h="952198">
                <a:tc>
                  <a:txBody>
                    <a:bodyPr/>
                    <a:lstStyle/>
                    <a:p>
                      <a:r>
                        <a:rPr lang="en-US" sz="1400" b="1" dirty="0"/>
                        <a:t>View of government</a:t>
                      </a:r>
                      <a:endParaRPr lang="en-AU" sz="1400" b="1" dirty="0"/>
                    </a:p>
                  </a:txBody>
                  <a:tcPr/>
                </a:tc>
                <a:tc>
                  <a:txBody>
                    <a:bodyPr/>
                    <a:lstStyle/>
                    <a:p>
                      <a:r>
                        <a:rPr lang="en-US" sz="1400" dirty="0"/>
                        <a:t>Positive view of government as both a democratic institution and an agent of positive social change (largely via intervention in capitalism) </a:t>
                      </a:r>
                      <a:endParaRPr lang="en-AU" sz="1400" dirty="0"/>
                    </a:p>
                  </a:txBody>
                  <a:tcPr/>
                </a:tc>
                <a:tc>
                  <a:txBody>
                    <a:bodyPr/>
                    <a:lstStyle/>
                    <a:p>
                      <a:r>
                        <a:rPr lang="en-US" sz="1400" dirty="0"/>
                        <a:t>Minimalist view of government – small governments necessary for democracy and to maintain legislative basis for market economy to operate. Additional gov. intervention in economy viewed negatively – leads to negative economic and social outcomes</a:t>
                      </a:r>
                      <a:endParaRPr lang="en-AU" sz="1400" dirty="0"/>
                    </a:p>
                  </a:txBody>
                  <a:tcPr/>
                </a:tc>
                <a:extLst>
                  <a:ext uri="{0D108BD9-81ED-4DB2-BD59-A6C34878D82A}">
                    <a16:rowId xmlns:a16="http://schemas.microsoft.com/office/drawing/2014/main" val="2594712534"/>
                  </a:ext>
                </a:extLst>
              </a:tr>
              <a:tr h="952198">
                <a:tc>
                  <a:txBody>
                    <a:bodyPr/>
                    <a:lstStyle/>
                    <a:p>
                      <a:r>
                        <a:rPr lang="en-US" sz="1400" b="1" dirty="0"/>
                        <a:t>View of welfare</a:t>
                      </a:r>
                      <a:endParaRPr lang="en-AU" sz="1400" b="1" dirty="0"/>
                    </a:p>
                  </a:txBody>
                  <a:tcPr/>
                </a:tc>
                <a:tc>
                  <a:txBody>
                    <a:bodyPr/>
                    <a:lstStyle/>
                    <a:p>
                      <a:r>
                        <a:rPr lang="en-US" sz="1400" dirty="0"/>
                        <a:t>Welfare is fundamental to human needs and opportunities, and to realization of social rights, citizenship and democracy</a:t>
                      </a:r>
                      <a:endParaRPr lang="en-AU" sz="1400" dirty="0"/>
                    </a:p>
                  </a:txBody>
                  <a:tcPr/>
                </a:tc>
                <a:tc>
                  <a:txBody>
                    <a:bodyPr/>
                    <a:lstStyle/>
                    <a:p>
                      <a:r>
                        <a:rPr lang="en-US" sz="1400" dirty="0"/>
                        <a:t>Welfare is important, but is best met through market forces and active participation; via engagement in employment (income) and private consumption (choose/purchase services to meet individual needs/desires)</a:t>
                      </a:r>
                      <a:endParaRPr lang="en-AU" sz="1400" dirty="0"/>
                    </a:p>
                  </a:txBody>
                  <a:tcPr/>
                </a:tc>
                <a:extLst>
                  <a:ext uri="{0D108BD9-81ED-4DB2-BD59-A6C34878D82A}">
                    <a16:rowId xmlns:a16="http://schemas.microsoft.com/office/drawing/2014/main" val="3886674476"/>
                  </a:ext>
                </a:extLst>
              </a:tr>
              <a:tr h="1597236">
                <a:tc>
                  <a:txBody>
                    <a:bodyPr/>
                    <a:lstStyle/>
                    <a:p>
                      <a:r>
                        <a:rPr lang="en-US" sz="1400" b="1" dirty="0"/>
                        <a:t>Preferred system/model of welfare</a:t>
                      </a:r>
                      <a:endParaRPr lang="en-AU" sz="1400" b="1" dirty="0"/>
                    </a:p>
                  </a:txBody>
                  <a:tcPr/>
                </a:tc>
                <a:tc>
                  <a:txBody>
                    <a:bodyPr/>
                    <a:lstStyle/>
                    <a:p>
                      <a:r>
                        <a:rPr lang="en-US" sz="1400" dirty="0"/>
                        <a:t>Welfare state – comprehensive universal welfare system necessary to complement waged employment and provide reasonable standards of living for those outside workforce. Enabled by substantial government intervention. Aimed at redistributing resources and opportunities based on notions of citizenship rights</a:t>
                      </a:r>
                      <a:endParaRPr lang="en-AU" sz="1400" dirty="0"/>
                    </a:p>
                  </a:txBody>
                  <a:tcPr/>
                </a:tc>
                <a:tc>
                  <a:txBody>
                    <a:bodyPr/>
                    <a:lstStyle/>
                    <a:p>
                      <a:r>
                        <a:rPr lang="en-US" sz="1400" dirty="0"/>
                        <a:t>Work as welfare/welfare ‘safety net’  - work to be actively promoted as main way individuals meet their responsibilities to provide for their own welfare. More basic, residual forms of welfare assistance provided to individuals incapable of working (</a:t>
                      </a:r>
                      <a:r>
                        <a:rPr lang="en-US" sz="1400" dirty="0" err="1"/>
                        <a:t>eg</a:t>
                      </a:r>
                      <a:r>
                        <a:rPr lang="en-US" sz="1400" dirty="0"/>
                        <a:t> disability) or who demonstrate compliance with other conditions (</a:t>
                      </a:r>
                      <a:r>
                        <a:rPr lang="en-US" sz="1400" dirty="0" err="1"/>
                        <a:t>eg</a:t>
                      </a:r>
                      <a:r>
                        <a:rPr lang="en-US" sz="1400" dirty="0"/>
                        <a:t> unemployment) Benefits tightly targeted and paid at levels that won’t create disincentive to work</a:t>
                      </a:r>
                      <a:endParaRPr lang="en-AU" sz="1400" dirty="0"/>
                    </a:p>
                  </a:txBody>
                  <a:tcPr/>
                </a:tc>
                <a:extLst>
                  <a:ext uri="{0D108BD9-81ED-4DB2-BD59-A6C34878D82A}">
                    <a16:rowId xmlns:a16="http://schemas.microsoft.com/office/drawing/2014/main" val="228757598"/>
                  </a:ext>
                </a:extLst>
              </a:tr>
              <a:tr h="1490042">
                <a:tc>
                  <a:txBody>
                    <a:bodyPr/>
                    <a:lstStyle/>
                    <a:p>
                      <a:r>
                        <a:rPr lang="en-US" sz="1400" b="1" dirty="0"/>
                        <a:t>Guiding principles and values</a:t>
                      </a:r>
                      <a:endParaRPr lang="en-AU" sz="1400" b="1" dirty="0"/>
                    </a:p>
                  </a:txBody>
                  <a:tcPr/>
                </a:tc>
                <a:tc>
                  <a:txBody>
                    <a:bodyPr/>
                    <a:lstStyle/>
                    <a:p>
                      <a:r>
                        <a:rPr lang="en-US" sz="1400" dirty="0"/>
                        <a:t>Egalitarianism</a:t>
                      </a:r>
                    </a:p>
                    <a:p>
                      <a:r>
                        <a:rPr lang="en-US" sz="1400" dirty="0"/>
                        <a:t>Collective responsibilities (collectivism)</a:t>
                      </a:r>
                    </a:p>
                    <a:p>
                      <a:r>
                        <a:rPr lang="en-US" sz="1400" dirty="0"/>
                        <a:t>Social justice</a:t>
                      </a:r>
                    </a:p>
                    <a:p>
                      <a:r>
                        <a:rPr lang="en-US" sz="1400" dirty="0"/>
                        <a:t>Social rights</a:t>
                      </a:r>
                    </a:p>
                    <a:p>
                      <a:r>
                        <a:rPr lang="en-US" sz="1400" dirty="0"/>
                        <a:t>Equality (of outcomes)</a:t>
                      </a:r>
                    </a:p>
                    <a:p>
                      <a:r>
                        <a:rPr lang="en-US" sz="1400" dirty="0"/>
                        <a:t>Equity (positive discrimination)</a:t>
                      </a:r>
                      <a:endParaRPr lang="en-AU"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Market forces/meritocracy</a:t>
                      </a:r>
                    </a:p>
                    <a:p>
                      <a:r>
                        <a:rPr lang="en-US" sz="1400" dirty="0"/>
                        <a:t>Individual responsibilities (individualism)</a:t>
                      </a:r>
                    </a:p>
                    <a:p>
                      <a:r>
                        <a:rPr lang="en-US" sz="1400" dirty="0"/>
                        <a:t>Natural justice</a:t>
                      </a:r>
                    </a:p>
                    <a:p>
                      <a:r>
                        <a:rPr lang="en-US" sz="1400" dirty="0"/>
                        <a:t>Civil and political rights </a:t>
                      </a:r>
                    </a:p>
                    <a:p>
                      <a:r>
                        <a:rPr lang="en-US" sz="1400" dirty="0"/>
                        <a:t>Inequality/equality of opportunity </a:t>
                      </a:r>
                    </a:p>
                    <a:p>
                      <a:r>
                        <a:rPr lang="en-US" sz="1400" dirty="0"/>
                        <a:t>Equal treatment</a:t>
                      </a:r>
                      <a:endParaRPr lang="en-AU" sz="1400" dirty="0"/>
                    </a:p>
                  </a:txBody>
                  <a:tcPr/>
                </a:tc>
                <a:extLst>
                  <a:ext uri="{0D108BD9-81ED-4DB2-BD59-A6C34878D82A}">
                    <a16:rowId xmlns:a16="http://schemas.microsoft.com/office/drawing/2014/main" val="1434042764"/>
                  </a:ext>
                </a:extLst>
              </a:tr>
            </a:tbl>
          </a:graphicData>
        </a:graphic>
      </p:graphicFrame>
    </p:spTree>
    <p:extLst>
      <p:ext uri="{BB962C8B-B14F-4D97-AF65-F5344CB8AC3E}">
        <p14:creationId xmlns:p14="http://schemas.microsoft.com/office/powerpoint/2010/main" val="326421232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DDE22BB-5183-4DA8-9D71-0A21F3497ECB}"/>
              </a:ext>
            </a:extLst>
          </p:cNvPr>
          <p:cNvSpPr>
            <a:spLocks noGrp="1"/>
          </p:cNvSpPr>
          <p:nvPr>
            <p:ph type="body" idx="1"/>
          </p:nvPr>
        </p:nvSpPr>
        <p:spPr>
          <a:xfrm>
            <a:off x="624418" y="404664"/>
            <a:ext cx="10944191" cy="5746295"/>
          </a:xfrm>
        </p:spPr>
        <p:txBody>
          <a:bodyPr/>
          <a:lstStyle/>
          <a:p>
            <a:r>
              <a:rPr lang="en-US" sz="1600" b="1" dirty="0">
                <a:cs typeface="Calibri"/>
              </a:rPr>
              <a:t>2. </a:t>
            </a:r>
            <a:r>
              <a:rPr lang="en-US" sz="1600" b="1" i="1" dirty="0">
                <a:cs typeface="Calibri"/>
              </a:rPr>
              <a:t>Discuss</a:t>
            </a:r>
            <a:r>
              <a:rPr lang="en-US" sz="1600" b="1" dirty="0">
                <a:cs typeface="Calibri"/>
              </a:rPr>
              <a:t> the current dominance of the neoliberal perspective of welfare/welfare states in Australia and why this perspective could be considered to be in opposition to social justice values</a:t>
            </a:r>
          </a:p>
          <a:p>
            <a:pPr marL="539750" lvl="2" indent="0">
              <a:buNone/>
            </a:pPr>
            <a:r>
              <a:rPr lang="en-AU" sz="1600" dirty="0"/>
              <a:t>Throughout his book Mendes argues that neoliberalism:</a:t>
            </a:r>
          </a:p>
          <a:p>
            <a:pPr lvl="2"/>
            <a:r>
              <a:rPr lang="en-AU" sz="1600" dirty="0"/>
              <a:t>has become (and remains) the most dominant political ideology in Australia (and likewise in many other countries)</a:t>
            </a:r>
          </a:p>
          <a:p>
            <a:pPr lvl="2"/>
            <a:r>
              <a:rPr lang="en-AU" sz="1600" dirty="0"/>
              <a:t>has influenced the thinking and policies of successive governments, both Liberal/Coalition and Labor (though importantly he describes that neoliberalism has been embraced in a more comprehensive/consistent way by right-wing Coalition governments)</a:t>
            </a:r>
          </a:p>
          <a:p>
            <a:pPr lvl="2"/>
            <a:r>
              <a:rPr lang="en-AU" sz="1600" dirty="0"/>
              <a:t>Therefore neoliberal perspectives/views of welfare/welfare states have been increasingly influential in shaping government views and policies in relation to welfare and our welfare system/welfare state</a:t>
            </a:r>
          </a:p>
          <a:p>
            <a:pPr lvl="2"/>
            <a:r>
              <a:rPr lang="en-AU" sz="1600" dirty="0"/>
              <a:t>He also argues that such ideas/perspectives/policies are largely in opposition to social justice values/principles </a:t>
            </a:r>
          </a:p>
          <a:p>
            <a:pPr marL="539750" lvl="2" indent="0">
              <a:buNone/>
            </a:pPr>
            <a:r>
              <a:rPr lang="en-AU" sz="1600" b="1" dirty="0"/>
              <a:t>You need to:</a:t>
            </a:r>
          </a:p>
          <a:p>
            <a:pPr lvl="2"/>
            <a:r>
              <a:rPr lang="en-AU" sz="1600" dirty="0"/>
              <a:t>discuss his main points/key arguments (demonstrating your understanding of these) </a:t>
            </a:r>
          </a:p>
          <a:p>
            <a:pPr lvl="2"/>
            <a:r>
              <a:rPr lang="en-AU" sz="1600" dirty="0"/>
              <a:t>consider his argument that neoliberal perspectives of welfare/welfare states are opposed to social justice (to what extent do you agree or disagree and why?)</a:t>
            </a:r>
          </a:p>
          <a:p>
            <a:pPr lvl="2"/>
            <a:r>
              <a:rPr lang="en-AU" sz="1600" dirty="0"/>
              <a:t>Use other appropriate/relevant academic literature to support or challenge this argument</a:t>
            </a:r>
          </a:p>
          <a:p>
            <a:pPr lvl="2"/>
            <a:r>
              <a:rPr lang="en-AU" sz="1600" dirty="0"/>
              <a:t>Further build your overall argument through this section</a:t>
            </a:r>
          </a:p>
        </p:txBody>
      </p:sp>
    </p:spTree>
    <p:extLst>
      <p:ext uri="{BB962C8B-B14F-4D97-AF65-F5344CB8AC3E}">
        <p14:creationId xmlns:p14="http://schemas.microsoft.com/office/powerpoint/2010/main" val="2219418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EF9AC03-B7CA-41E2-8C73-ED010040420E}"/>
              </a:ext>
            </a:extLst>
          </p:cNvPr>
          <p:cNvSpPr>
            <a:spLocks noGrp="1"/>
          </p:cNvSpPr>
          <p:nvPr>
            <p:ph type="body" idx="1"/>
          </p:nvPr>
        </p:nvSpPr>
        <p:spPr>
          <a:xfrm>
            <a:off x="624421" y="517585"/>
            <a:ext cx="10944191" cy="5633379"/>
          </a:xfrm>
        </p:spPr>
        <p:txBody>
          <a:bodyPr/>
          <a:lstStyle/>
          <a:p>
            <a:r>
              <a:rPr lang="en-AU" dirty="0">
                <a:solidFill>
                  <a:srgbClr val="FF0000"/>
                </a:solidFill>
              </a:rPr>
              <a:t>Social justice:</a:t>
            </a:r>
          </a:p>
          <a:p>
            <a:pPr algn="ctr"/>
            <a:r>
              <a:rPr lang="en-AU" dirty="0"/>
              <a:t>“The fair distribution of life chances, wealth, income, rights and responsibilities” (Mendes, 2017 p. 345)</a:t>
            </a:r>
          </a:p>
          <a:p>
            <a:pPr algn="ctr"/>
            <a:r>
              <a:rPr lang="en-AU" dirty="0"/>
              <a:t>“Social justice is an ethical norm holding that society is responsible for, and obliged to prevent, poverty and other extreme forms of inequality. Most definitions of social justice agree that it involves access, equity, rights and participation” (Morley, Macfarlane &amp; Ablett, 2014 p. 4)</a:t>
            </a:r>
          </a:p>
          <a:p>
            <a:pPr algn="ctr"/>
            <a:r>
              <a:rPr lang="en-AU" dirty="0"/>
              <a:t>“…fairness and social justice require equality and a commitment to a fair distribution of social resources” (Daly, 2011 p. 67). </a:t>
            </a:r>
          </a:p>
          <a:p>
            <a:pPr marL="285750" indent="-285750">
              <a:buFont typeface="Arial" panose="020B0604020202020204" pitchFamily="34" charset="0"/>
              <a:buChar char="•"/>
            </a:pPr>
            <a:r>
              <a:rPr lang="en-AU" dirty="0"/>
              <a:t>These definitions reflect a </a:t>
            </a:r>
            <a:r>
              <a:rPr lang="en-AU" i="1" dirty="0"/>
              <a:t>distributive</a:t>
            </a:r>
            <a:r>
              <a:rPr lang="en-AU" dirty="0"/>
              <a:t> view of social justice – it is not just about fair processes or equal opportunity, but how the burdens and benefits of society’s resources are distributed (ie about </a:t>
            </a:r>
            <a:r>
              <a:rPr lang="en-AU" i="1" dirty="0"/>
              <a:t>outcomes</a:t>
            </a:r>
            <a:r>
              <a:rPr lang="en-AU" dirty="0"/>
              <a:t> as well as processes or opportunities)</a:t>
            </a:r>
          </a:p>
          <a:p>
            <a:pPr marL="285750" indent="-285750">
              <a:buFont typeface="Arial" panose="020B0604020202020204" pitchFamily="34" charset="0"/>
              <a:buChar char="•"/>
            </a:pPr>
            <a:r>
              <a:rPr lang="en-AU" dirty="0"/>
              <a:t>They also link to ideas about citizenship and social rights</a:t>
            </a:r>
          </a:p>
          <a:p>
            <a:r>
              <a:rPr lang="en-AU" dirty="0">
                <a:solidFill>
                  <a:srgbClr val="FF0000"/>
                </a:solidFill>
              </a:rPr>
              <a:t>Social justice in the AASW Code of Ethics:</a:t>
            </a:r>
          </a:p>
          <a:p>
            <a:pPr algn="ctr"/>
            <a:r>
              <a:rPr lang="en-AU" dirty="0"/>
              <a:t>“the social work profession holds that social justice is a core obligation which societies should be called upon to uphold. Societies should strive to afford protection and provide maximum benefit for all their members” (p.13)</a:t>
            </a:r>
          </a:p>
          <a:p>
            <a:pPr algn="ctr"/>
            <a:r>
              <a:rPr lang="en-AU" dirty="0"/>
              <a:t>“social workers will meet their responsibilities to society by engaging in action to promote societal and environmental wellbeing, advocate for equitable distribution of resources and effect positive social change in the interests of social justice” (p.20)</a:t>
            </a:r>
          </a:p>
        </p:txBody>
      </p:sp>
    </p:spTree>
    <p:extLst>
      <p:ext uri="{BB962C8B-B14F-4D97-AF65-F5344CB8AC3E}">
        <p14:creationId xmlns:p14="http://schemas.microsoft.com/office/powerpoint/2010/main" val="2072607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1A77CB7-330E-4564-B41B-C815550775E8}"/>
              </a:ext>
            </a:extLst>
          </p:cNvPr>
          <p:cNvSpPr>
            <a:spLocks noGrp="1"/>
          </p:cNvSpPr>
          <p:nvPr>
            <p:ph type="body" idx="1"/>
          </p:nvPr>
        </p:nvSpPr>
        <p:spPr>
          <a:xfrm>
            <a:off x="624418" y="908720"/>
            <a:ext cx="10944191" cy="5242239"/>
          </a:xfrm>
        </p:spPr>
        <p:txBody>
          <a:bodyPr/>
          <a:lstStyle/>
          <a:p>
            <a:r>
              <a:rPr lang="en-US" b="1" dirty="0">
                <a:cs typeface="Calibri"/>
              </a:rPr>
              <a:t>3. </a:t>
            </a:r>
            <a:r>
              <a:rPr lang="en-US" b="1" i="1" dirty="0">
                <a:cs typeface="Calibri"/>
              </a:rPr>
              <a:t>Discuss</a:t>
            </a:r>
            <a:r>
              <a:rPr lang="en-US" b="1" dirty="0">
                <a:cs typeface="Calibri"/>
              </a:rPr>
              <a:t> and </a:t>
            </a:r>
            <a:r>
              <a:rPr lang="en-US" b="1" i="1" dirty="0">
                <a:cs typeface="Calibri"/>
              </a:rPr>
              <a:t>examine</a:t>
            </a:r>
            <a:r>
              <a:rPr lang="en-US" b="1" dirty="0">
                <a:cs typeface="Calibri"/>
              </a:rPr>
              <a:t> Mendes’ arguments in favour of a social democratic perspective of welfare and welfare states in Australia</a:t>
            </a:r>
          </a:p>
          <a:p>
            <a:pPr lvl="2">
              <a:buFont typeface="Arial" panose="020B0604020202020204" pitchFamily="34" charset="0"/>
              <a:buChar char="•"/>
            </a:pPr>
            <a:r>
              <a:rPr lang="en-US" dirty="0">
                <a:cs typeface="Calibri"/>
              </a:rPr>
              <a:t>Based on his critique and opposition to neoliberal ideology/perspectives on welfare/welfare states, Mendes instead advocates a more social democratic perspective/approach should be adopted in Australia (see introduction and </a:t>
            </a:r>
            <a:r>
              <a:rPr lang="en-US" dirty="0" err="1">
                <a:cs typeface="Calibri"/>
              </a:rPr>
              <a:t>Chs</a:t>
            </a:r>
            <a:r>
              <a:rPr lang="en-US" dirty="0">
                <a:cs typeface="Calibri"/>
              </a:rPr>
              <a:t> 4 &amp; 12 in particular)</a:t>
            </a:r>
          </a:p>
          <a:p>
            <a:pPr lvl="2">
              <a:buFont typeface="Arial" panose="020B0604020202020204" pitchFamily="34" charset="0"/>
              <a:buChar char="•"/>
            </a:pPr>
            <a:r>
              <a:rPr lang="en-AU" dirty="0"/>
              <a:t>He is therefore arguing that a more social democratic approach to welfare in Australia would be preferable and would recognise that</a:t>
            </a:r>
            <a:r>
              <a:rPr lang="en-AU" i="1" dirty="0"/>
              <a:t> </a:t>
            </a:r>
            <a:r>
              <a:rPr lang="en-US" i="1" dirty="0">
                <a:cs typeface="Calibri"/>
              </a:rPr>
              <a:t>collectivist state intervention is necessary</a:t>
            </a:r>
            <a:r>
              <a:rPr lang="en-AU" i="1" dirty="0"/>
              <a:t> to address inequalities and promote social justice goals</a:t>
            </a:r>
          </a:p>
          <a:p>
            <a:pPr marL="361950" lvl="3" indent="0">
              <a:buNone/>
            </a:pPr>
            <a:r>
              <a:rPr lang="en-AU" b="1" dirty="0">
                <a:cs typeface="Calibri"/>
              </a:rPr>
              <a:t>You need to:</a:t>
            </a:r>
          </a:p>
          <a:p>
            <a:pPr marL="647700" lvl="3" indent="-285750"/>
            <a:r>
              <a:rPr lang="en-AU" i="1" dirty="0">
                <a:cs typeface="Calibri"/>
              </a:rPr>
              <a:t>Discuss</a:t>
            </a:r>
            <a:r>
              <a:rPr lang="en-AU" dirty="0">
                <a:cs typeface="Calibri"/>
              </a:rPr>
              <a:t> the main points he makes in support of this argument</a:t>
            </a:r>
          </a:p>
          <a:p>
            <a:pPr marL="647700" lvl="3" indent="-285750"/>
            <a:r>
              <a:rPr lang="en-AU" i="1" dirty="0">
                <a:cs typeface="Calibri"/>
              </a:rPr>
              <a:t>Examine</a:t>
            </a:r>
            <a:r>
              <a:rPr lang="en-AU" dirty="0">
                <a:cs typeface="Calibri"/>
              </a:rPr>
              <a:t> his argument – is it a strong/convincing argument? To what extent do you agree/disagree? Why? (but doing so </a:t>
            </a:r>
            <a:r>
              <a:rPr lang="en-AU" i="1" dirty="0">
                <a:cs typeface="Calibri"/>
              </a:rPr>
              <a:t>without </a:t>
            </a:r>
            <a:r>
              <a:rPr lang="en-AU" dirty="0">
                <a:cs typeface="Calibri"/>
              </a:rPr>
              <a:t>resorting to first person – “I agree because…”)</a:t>
            </a:r>
          </a:p>
          <a:p>
            <a:pPr marL="647700" lvl="3" indent="-285750"/>
            <a:r>
              <a:rPr lang="en-AU" dirty="0">
                <a:cs typeface="Calibri"/>
              </a:rPr>
              <a:t>Demonstrate suitable understanding of his argument, including theory/concepts from the subject that relate to it (</a:t>
            </a:r>
            <a:r>
              <a:rPr lang="en-AU" dirty="0" err="1">
                <a:cs typeface="Calibri"/>
              </a:rPr>
              <a:t>eg</a:t>
            </a:r>
            <a:r>
              <a:rPr lang="en-AU" dirty="0">
                <a:cs typeface="Calibri"/>
              </a:rPr>
              <a:t> proposed benefits of social democratic approach to welfare, consistency with social justice etc)</a:t>
            </a:r>
          </a:p>
          <a:p>
            <a:pPr marL="647700" lvl="3" indent="-285750"/>
            <a:r>
              <a:rPr lang="en-AU" dirty="0">
                <a:cs typeface="Calibri"/>
              </a:rPr>
              <a:t>Support your discussion and argument with other appropriate/relevant academic literature</a:t>
            </a:r>
            <a:endParaRPr lang="en-US" dirty="0">
              <a:cs typeface="Calibri"/>
            </a:endParaRPr>
          </a:p>
          <a:p>
            <a:endParaRPr lang="en-AU" dirty="0"/>
          </a:p>
        </p:txBody>
      </p:sp>
    </p:spTree>
    <p:extLst>
      <p:ext uri="{BB962C8B-B14F-4D97-AF65-F5344CB8AC3E}">
        <p14:creationId xmlns:p14="http://schemas.microsoft.com/office/powerpoint/2010/main" val="3165767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0EA6BEF-0233-416E-B6BD-00CC051C340C}"/>
              </a:ext>
            </a:extLst>
          </p:cNvPr>
          <p:cNvSpPr>
            <a:spLocks noGrp="1"/>
          </p:cNvSpPr>
          <p:nvPr>
            <p:ph type="body" idx="1"/>
          </p:nvPr>
        </p:nvSpPr>
        <p:spPr>
          <a:xfrm>
            <a:off x="624421" y="785004"/>
            <a:ext cx="6492371" cy="5365960"/>
          </a:xfrm>
        </p:spPr>
        <p:txBody>
          <a:bodyPr/>
          <a:lstStyle/>
          <a:p>
            <a:r>
              <a:rPr lang="en-AU" b="1" dirty="0"/>
              <a:t>Mendes’ argument:</a:t>
            </a:r>
          </a:p>
          <a:p>
            <a:pPr marL="0" indent="0"/>
            <a:r>
              <a:rPr lang="en-AU" dirty="0"/>
              <a:t>1. Australia’s approach to welfare is changing - increasingly influenced by  neoliberal ideology and perspectives on welfare/welfare states:</a:t>
            </a:r>
          </a:p>
          <a:p>
            <a:pPr marL="676275" lvl="2" indent="-285750">
              <a:buFont typeface="Arial" panose="020B0604020202020204" pitchFamily="34" charset="0"/>
              <a:buChar char="•"/>
            </a:pPr>
            <a:r>
              <a:rPr lang="en-AU" dirty="0"/>
              <a:t>Neoliberalism is leading to increased inequality – changes to welfare are a significant contributor to this </a:t>
            </a:r>
          </a:p>
          <a:p>
            <a:pPr marL="676275" lvl="2" indent="-285750">
              <a:buFont typeface="Arial" panose="020B0604020202020204" pitchFamily="34" charset="0"/>
              <a:buChar char="•"/>
            </a:pPr>
            <a:r>
              <a:rPr lang="en-AU" dirty="0"/>
              <a:t>Neoliberalism is not consistent with social justice values</a:t>
            </a:r>
          </a:p>
          <a:p>
            <a:pPr marL="676275" lvl="2" indent="-285750">
              <a:buFont typeface="Arial" panose="020B0604020202020204" pitchFamily="34" charset="0"/>
              <a:buChar char="•"/>
            </a:pPr>
            <a:r>
              <a:rPr lang="en-AU" dirty="0"/>
              <a:t>Therefore should be of concern to social workers/human services professionals</a:t>
            </a:r>
          </a:p>
          <a:p>
            <a:pPr marL="0" indent="0"/>
            <a:r>
              <a:rPr lang="en-AU"/>
              <a:t>2. A </a:t>
            </a:r>
            <a:r>
              <a:rPr lang="en-AU" dirty="0"/>
              <a:t>social democratic approach to welfare in Australia would be preferable and possible:</a:t>
            </a:r>
          </a:p>
          <a:p>
            <a:pPr marL="676275" lvl="2" indent="-285750">
              <a:buFont typeface="Arial" panose="020B0604020202020204" pitchFamily="34" charset="0"/>
              <a:buChar char="•"/>
            </a:pPr>
            <a:r>
              <a:rPr lang="en-AU" dirty="0"/>
              <a:t>Would reflect recognition that </a:t>
            </a:r>
            <a:r>
              <a:rPr lang="en-US" dirty="0">
                <a:cs typeface="Calibri"/>
              </a:rPr>
              <a:t>collectivist state intervention is necessary</a:t>
            </a:r>
            <a:r>
              <a:rPr lang="en-AU" dirty="0"/>
              <a:t> to address inequalities and promote social justice goals</a:t>
            </a:r>
          </a:p>
          <a:p>
            <a:pPr marL="676275" lvl="2" indent="-285750">
              <a:buFont typeface="Arial" panose="020B0604020202020204" pitchFamily="34" charset="0"/>
              <a:buChar char="•"/>
            </a:pPr>
            <a:r>
              <a:rPr lang="en-AU" dirty="0"/>
              <a:t>Would be more consistent with social justice values/goals</a:t>
            </a:r>
          </a:p>
          <a:p>
            <a:pPr marL="676275" lvl="2" indent="-285750">
              <a:buFont typeface="Arial" panose="020B0604020202020204" pitchFamily="34" charset="0"/>
              <a:buChar char="•"/>
            </a:pPr>
            <a:r>
              <a:rPr lang="en-AU" dirty="0"/>
              <a:t>Would help to reduce inequalities</a:t>
            </a:r>
          </a:p>
        </p:txBody>
      </p:sp>
      <p:sp>
        <p:nvSpPr>
          <p:cNvPr id="4" name="TextBox 3">
            <a:extLst>
              <a:ext uri="{FF2B5EF4-FFF2-40B4-BE49-F238E27FC236}">
                <a16:creationId xmlns:a16="http://schemas.microsoft.com/office/drawing/2014/main" id="{5BD7B9E4-9286-4503-8DF7-DB23D3D30025}"/>
              </a:ext>
            </a:extLst>
          </p:cNvPr>
          <p:cNvSpPr txBox="1"/>
          <p:nvPr/>
        </p:nvSpPr>
        <p:spPr>
          <a:xfrm>
            <a:off x="7901796" y="1656272"/>
            <a:ext cx="3665783" cy="4647426"/>
          </a:xfrm>
          <a:prstGeom prst="rect">
            <a:avLst/>
          </a:prstGeom>
          <a:noFill/>
        </p:spPr>
        <p:txBody>
          <a:bodyPr wrap="square" rtlCol="0">
            <a:spAutoFit/>
          </a:bodyPr>
          <a:lstStyle/>
          <a:p>
            <a:r>
              <a:rPr lang="en-AU" sz="2000" dirty="0">
                <a:solidFill>
                  <a:srgbClr val="FF0000"/>
                </a:solidFill>
              </a:rPr>
              <a:t>Agree?</a:t>
            </a:r>
          </a:p>
          <a:p>
            <a:pPr marL="285750" indent="-285750">
              <a:buFontTx/>
              <a:buChar char="-"/>
            </a:pPr>
            <a:r>
              <a:rPr lang="en-AU" sz="2000" dirty="0"/>
              <a:t>which aspects/why?</a:t>
            </a:r>
          </a:p>
          <a:p>
            <a:pPr marL="285750" indent="-285750">
              <a:buFontTx/>
              <a:buChar char="-"/>
            </a:pPr>
            <a:r>
              <a:rPr lang="en-AU" sz="2000" dirty="0"/>
              <a:t>what would you need to discuss and demonstrate?</a:t>
            </a:r>
          </a:p>
          <a:p>
            <a:pPr marL="285750" indent="-285750">
              <a:buFontTx/>
              <a:buChar char="-"/>
            </a:pPr>
            <a:r>
              <a:rPr lang="en-AU" sz="2000" dirty="0"/>
              <a:t>how would you support your discussion/argument?</a:t>
            </a:r>
          </a:p>
          <a:p>
            <a:endParaRPr lang="en-AU" sz="2000" dirty="0"/>
          </a:p>
          <a:p>
            <a:r>
              <a:rPr lang="en-AU" sz="2000" dirty="0">
                <a:solidFill>
                  <a:srgbClr val="FF0000"/>
                </a:solidFill>
              </a:rPr>
              <a:t>Disagree?</a:t>
            </a:r>
          </a:p>
          <a:p>
            <a:pPr marL="285750" indent="-285750">
              <a:buFontTx/>
              <a:buChar char="-"/>
            </a:pPr>
            <a:r>
              <a:rPr lang="en-AU" sz="2000" dirty="0"/>
              <a:t>which aspects/why?</a:t>
            </a:r>
          </a:p>
          <a:p>
            <a:pPr marL="285750" indent="-285750">
              <a:buFontTx/>
              <a:buChar char="-"/>
            </a:pPr>
            <a:r>
              <a:rPr lang="en-AU" sz="2000" dirty="0"/>
              <a:t>what would you need to discuss and demonstrate?</a:t>
            </a:r>
          </a:p>
          <a:p>
            <a:pPr marL="285750" indent="-285750">
              <a:buFontTx/>
              <a:buChar char="-"/>
            </a:pPr>
            <a:r>
              <a:rPr lang="en-AU" sz="2000" dirty="0"/>
              <a:t>how would you support your discussion/argument?</a:t>
            </a:r>
          </a:p>
          <a:p>
            <a:endParaRPr lang="en-AU" dirty="0">
              <a:solidFill>
                <a:srgbClr val="FF0000"/>
              </a:solidFill>
            </a:endParaRPr>
          </a:p>
          <a:p>
            <a:endParaRPr lang="en-AU" dirty="0"/>
          </a:p>
        </p:txBody>
      </p:sp>
    </p:spTree>
    <p:extLst>
      <p:ext uri="{BB962C8B-B14F-4D97-AF65-F5344CB8AC3E}">
        <p14:creationId xmlns:p14="http://schemas.microsoft.com/office/powerpoint/2010/main" val="1387643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416EB50-6350-4320-91C3-5E06E961F05D}"/>
              </a:ext>
            </a:extLst>
          </p:cNvPr>
          <p:cNvSpPr>
            <a:spLocks noGrp="1"/>
          </p:cNvSpPr>
          <p:nvPr>
            <p:ph type="body" idx="1"/>
          </p:nvPr>
        </p:nvSpPr>
        <p:spPr>
          <a:xfrm>
            <a:off x="624418" y="1052736"/>
            <a:ext cx="10944191" cy="5098223"/>
          </a:xfrm>
        </p:spPr>
        <p:txBody>
          <a:bodyPr/>
          <a:lstStyle/>
          <a:p>
            <a:r>
              <a:rPr lang="en-US" b="1" dirty="0">
                <a:cs typeface="Calibri"/>
              </a:rPr>
              <a:t>4. Demonstrate suitable engagement with </a:t>
            </a:r>
            <a:r>
              <a:rPr lang="en-US" b="1" i="1" dirty="0">
                <a:cs typeface="Calibri"/>
              </a:rPr>
              <a:t>subject learning materials </a:t>
            </a:r>
            <a:r>
              <a:rPr lang="en-US" b="1" dirty="0">
                <a:cs typeface="Calibri"/>
              </a:rPr>
              <a:t>and </a:t>
            </a:r>
            <a:r>
              <a:rPr lang="en-US" b="1" i="1" dirty="0">
                <a:cs typeface="Calibri"/>
              </a:rPr>
              <a:t>appropriate academic literature:</a:t>
            </a:r>
          </a:p>
          <a:p>
            <a:pPr lvl="2">
              <a:buFont typeface="Arial" panose="020B0604020202020204" pitchFamily="34" charset="0"/>
              <a:buChar char="•"/>
            </a:pPr>
            <a:r>
              <a:rPr lang="en-US" dirty="0">
                <a:cs typeface="Calibri"/>
              </a:rPr>
              <a:t>Mendes’ book (essential)</a:t>
            </a:r>
          </a:p>
          <a:p>
            <a:pPr lvl="2">
              <a:buFont typeface="Arial" panose="020B0604020202020204" pitchFamily="34" charset="0"/>
              <a:buChar char="•"/>
            </a:pPr>
            <a:r>
              <a:rPr lang="en-US" dirty="0">
                <a:cs typeface="Calibri"/>
              </a:rPr>
              <a:t>required readings</a:t>
            </a:r>
          </a:p>
          <a:p>
            <a:pPr lvl="2">
              <a:buFont typeface="Arial" panose="020B0604020202020204" pitchFamily="34" charset="0"/>
              <a:buChar char="•"/>
            </a:pPr>
            <a:r>
              <a:rPr lang="en-US" dirty="0">
                <a:cs typeface="Calibri"/>
              </a:rPr>
              <a:t>additional recommended readings on subject reading list</a:t>
            </a:r>
          </a:p>
          <a:p>
            <a:pPr lvl="2">
              <a:buFont typeface="Arial" panose="020B0604020202020204" pitchFamily="34" charset="0"/>
              <a:buChar char="•"/>
            </a:pPr>
            <a:r>
              <a:rPr lang="en-US" dirty="0">
                <a:cs typeface="Calibri"/>
              </a:rPr>
              <a:t>Lecture notes (</a:t>
            </a:r>
            <a:r>
              <a:rPr lang="en-US" b="1" dirty="0">
                <a:cs typeface="Calibri"/>
              </a:rPr>
              <a:t>do not </a:t>
            </a:r>
            <a:r>
              <a:rPr lang="en-US" dirty="0">
                <a:cs typeface="Calibri"/>
              </a:rPr>
              <a:t>copy material directly from lecture notes into your essay, instead go to and cite the primary sources on which these lectures are based – see reference lists)</a:t>
            </a:r>
          </a:p>
          <a:p>
            <a:pPr lvl="2">
              <a:buFont typeface="Arial" panose="020B0604020202020204" pitchFamily="34" charset="0"/>
              <a:buChar char="•"/>
            </a:pPr>
            <a:r>
              <a:rPr lang="en-US" dirty="0">
                <a:cs typeface="Calibri"/>
              </a:rPr>
              <a:t>Other books/</a:t>
            </a:r>
            <a:r>
              <a:rPr lang="en-US" dirty="0" err="1">
                <a:cs typeface="Calibri"/>
              </a:rPr>
              <a:t>ebooks</a:t>
            </a:r>
            <a:r>
              <a:rPr lang="en-US" dirty="0">
                <a:cs typeface="Calibri"/>
              </a:rPr>
              <a:t>/journal articles (NOT websites)</a:t>
            </a:r>
          </a:p>
          <a:p>
            <a:pPr lvl="2">
              <a:buFont typeface="Arial" panose="020B0604020202020204" pitchFamily="34" charset="0"/>
              <a:buChar char="•"/>
            </a:pPr>
            <a:r>
              <a:rPr lang="en-US" dirty="0">
                <a:cs typeface="Calibri"/>
              </a:rPr>
              <a:t>10 references minimum expected</a:t>
            </a:r>
          </a:p>
          <a:p>
            <a:r>
              <a:rPr lang="en-US" b="1" dirty="0">
                <a:cs typeface="Calibri"/>
              </a:rPr>
              <a:t>5. Demonstrate appropriate academic writing and referencing skills:</a:t>
            </a:r>
          </a:p>
          <a:p>
            <a:r>
              <a:rPr lang="en-US" dirty="0">
                <a:cs typeface="Calibri"/>
              </a:rPr>
              <a:t>	- refer to your feedback from minor essay</a:t>
            </a:r>
          </a:p>
          <a:p>
            <a:r>
              <a:rPr lang="en-US" dirty="0">
                <a:cs typeface="Calibri"/>
              </a:rPr>
              <a:t>	- refer to ‘</a:t>
            </a:r>
            <a:r>
              <a:rPr lang="en-US" dirty="0" err="1">
                <a:cs typeface="Calibri"/>
              </a:rPr>
              <a:t>Achieve@Uni</a:t>
            </a:r>
            <a:r>
              <a:rPr lang="en-US" dirty="0">
                <a:cs typeface="Calibri"/>
              </a:rPr>
              <a:t>’ resources</a:t>
            </a:r>
          </a:p>
          <a:p>
            <a:r>
              <a:rPr lang="en-US" dirty="0">
                <a:cs typeface="Calibri"/>
              </a:rPr>
              <a:t>	- use library referencing tool</a:t>
            </a:r>
          </a:p>
          <a:p>
            <a:r>
              <a:rPr lang="en-US" dirty="0">
                <a:cs typeface="Calibri"/>
              </a:rPr>
              <a:t>	- consider using </a:t>
            </a:r>
            <a:r>
              <a:rPr lang="en-US" dirty="0" err="1">
                <a:cs typeface="Calibri"/>
              </a:rPr>
              <a:t>Studiosity</a:t>
            </a:r>
            <a:endParaRPr lang="en-US" dirty="0">
              <a:cs typeface="Calibri"/>
            </a:endParaRPr>
          </a:p>
          <a:p>
            <a:endParaRPr lang="en-AU" dirty="0"/>
          </a:p>
        </p:txBody>
      </p:sp>
    </p:spTree>
    <p:extLst>
      <p:ext uri="{BB962C8B-B14F-4D97-AF65-F5344CB8AC3E}">
        <p14:creationId xmlns:p14="http://schemas.microsoft.com/office/powerpoint/2010/main" val="3454006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AU" b="1" dirty="0"/>
              <a:t>Required revision and research:</a:t>
            </a:r>
          </a:p>
          <a:p>
            <a:pPr lvl="2">
              <a:buFont typeface="Arial" panose="020B0604020202020204" pitchFamily="34" charset="0"/>
              <a:buChar char="•"/>
            </a:pPr>
            <a:r>
              <a:rPr lang="en-AU" dirty="0"/>
              <a:t>Review learning resources (readings and lectures) from across the subject – particularly weeks 6-12, but also making links back to enquiry 1 content from weeks 1-4</a:t>
            </a:r>
          </a:p>
          <a:p>
            <a:pPr lvl="2">
              <a:buFont typeface="Arial" panose="020B0604020202020204" pitchFamily="34" charset="0"/>
              <a:buChar char="•"/>
            </a:pPr>
            <a:r>
              <a:rPr lang="en-AU" dirty="0"/>
              <a:t>Undertake additional readings from subject reading list (these should be your first destination for building further understanding of </a:t>
            </a:r>
            <a:r>
              <a:rPr lang="en-AU" i="1" dirty="0"/>
              <a:t>key content and concepts</a:t>
            </a:r>
            <a:r>
              <a:rPr lang="en-AU" dirty="0"/>
              <a:t>):</a:t>
            </a:r>
          </a:p>
          <a:p>
            <a:pPr lvl="3">
              <a:buFont typeface="Wingdings" panose="05000000000000000000" pitchFamily="2" charset="2"/>
              <a:buChar char="§"/>
            </a:pPr>
            <a:r>
              <a:rPr lang="en-AU" i="1" dirty="0"/>
              <a:t>Neoliberal ideology/perspectives on welfare/welfare states</a:t>
            </a:r>
          </a:p>
          <a:p>
            <a:pPr lvl="3">
              <a:buFont typeface="Wingdings" panose="05000000000000000000" pitchFamily="2" charset="2"/>
              <a:buChar char="§"/>
            </a:pPr>
            <a:r>
              <a:rPr lang="en-AU" i="1" dirty="0"/>
              <a:t>Social democratic ideology/perspectives on welfare/welfare states</a:t>
            </a:r>
          </a:p>
          <a:p>
            <a:pPr lvl="3">
              <a:buFont typeface="Wingdings" panose="05000000000000000000" pitchFamily="2" charset="2"/>
              <a:buChar char="§"/>
            </a:pPr>
            <a:r>
              <a:rPr lang="en-AU" i="1" dirty="0"/>
              <a:t>Social justice – how does it relate to welfare/welfare states?</a:t>
            </a:r>
          </a:p>
          <a:p>
            <a:pPr lvl="2">
              <a:buFont typeface="Arial" panose="020B0604020202020204" pitchFamily="34" charset="0"/>
              <a:buChar char="•"/>
            </a:pPr>
            <a:r>
              <a:rPr lang="en-AU" dirty="0"/>
              <a:t>Undertake independent research/reading – using sources (references) from learning resources, locate and utilise other relevant academic material (books and peer reviewed journal articles, </a:t>
            </a:r>
            <a:r>
              <a:rPr lang="en-AU" b="1" dirty="0"/>
              <a:t>NOT</a:t>
            </a:r>
            <a:r>
              <a:rPr lang="en-AU" dirty="0"/>
              <a:t> websites)</a:t>
            </a:r>
          </a:p>
          <a:p>
            <a:pPr lvl="2">
              <a:buFont typeface="Arial" panose="020B0604020202020204" pitchFamily="34" charset="0"/>
              <a:buChar char="•"/>
            </a:pPr>
            <a:r>
              <a:rPr lang="en-AU" dirty="0"/>
              <a:t>Bring final questions/queries to week 12 workshop </a:t>
            </a:r>
          </a:p>
          <a:p>
            <a:pPr lvl="2">
              <a:buFont typeface="Arial" panose="020B0604020202020204" pitchFamily="34" charset="0"/>
              <a:buChar char="•"/>
            </a:pPr>
            <a:endParaRPr lang="en-AU" dirty="0"/>
          </a:p>
        </p:txBody>
      </p:sp>
    </p:spTree>
    <p:extLst>
      <p:ext uri="{BB962C8B-B14F-4D97-AF65-F5344CB8AC3E}">
        <p14:creationId xmlns:p14="http://schemas.microsoft.com/office/powerpoint/2010/main" val="512827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BEEE8-D4F6-4115-823B-3D042DD253F1}"/>
              </a:ext>
            </a:extLst>
          </p:cNvPr>
          <p:cNvSpPr>
            <a:spLocks noGrp="1"/>
          </p:cNvSpPr>
          <p:nvPr>
            <p:ph type="title"/>
          </p:nvPr>
        </p:nvSpPr>
        <p:spPr/>
        <p:txBody>
          <a:bodyPr/>
          <a:lstStyle/>
          <a:p>
            <a:r>
              <a:rPr lang="en-US" dirty="0"/>
              <a:t>Constructing an argument in an essay</a:t>
            </a:r>
            <a:endParaRPr lang="en-AU" dirty="0"/>
          </a:p>
        </p:txBody>
      </p:sp>
      <p:sp>
        <p:nvSpPr>
          <p:cNvPr id="3" name="Text Placeholder 2">
            <a:extLst>
              <a:ext uri="{FF2B5EF4-FFF2-40B4-BE49-F238E27FC236}">
                <a16:creationId xmlns:a16="http://schemas.microsoft.com/office/drawing/2014/main" id="{CF7AE9FD-AB7C-4D0F-BEC2-141467C4EAF0}"/>
              </a:ext>
            </a:extLst>
          </p:cNvPr>
          <p:cNvSpPr>
            <a:spLocks noGrp="1"/>
          </p:cNvSpPr>
          <p:nvPr>
            <p:ph type="body" idx="1"/>
          </p:nvPr>
        </p:nvSpPr>
        <p:spPr>
          <a:xfrm>
            <a:off x="624418" y="908720"/>
            <a:ext cx="10944191" cy="5242239"/>
          </a:xfrm>
        </p:spPr>
        <p:txBody>
          <a:bodyPr/>
          <a:lstStyle/>
          <a:p>
            <a:pPr marL="0" indent="0"/>
            <a:r>
              <a:rPr lang="en-US" dirty="0"/>
              <a:t>Before you start writing:</a:t>
            </a:r>
          </a:p>
          <a:p>
            <a:pPr>
              <a:buFont typeface="+mj-lt"/>
              <a:buAutoNum type="arabicPeriod"/>
            </a:pPr>
            <a:r>
              <a:rPr lang="en-US" dirty="0"/>
              <a:t>Select an arguable topic/</a:t>
            </a:r>
            <a:r>
              <a:rPr lang="en-US" b="1" dirty="0"/>
              <a:t>OR clearly identify the existing argument in a given topic </a:t>
            </a:r>
            <a:r>
              <a:rPr lang="en-US" dirty="0"/>
              <a:t>(Mendes – Australia can and should move away from neoliberalism and adopt a more social democratic approach to welfare)</a:t>
            </a:r>
          </a:p>
          <a:p>
            <a:pPr>
              <a:buFont typeface="+mj-lt"/>
              <a:buAutoNum type="arabicPeriod"/>
            </a:pPr>
            <a:r>
              <a:rPr lang="en-US" dirty="0"/>
              <a:t>Take a position on the topic/argument - to what extent do </a:t>
            </a:r>
            <a:r>
              <a:rPr lang="en-US" i="1" dirty="0"/>
              <a:t>you</a:t>
            </a:r>
            <a:r>
              <a:rPr lang="en-US" dirty="0"/>
              <a:t> agree/disagree with Mendes’ argument? Why? (what are the main reasons you agree/disagree?) </a:t>
            </a:r>
          </a:p>
          <a:p>
            <a:pPr lvl="2"/>
            <a:r>
              <a:rPr lang="en-US" dirty="0"/>
              <a:t>Essentially, agreeing with Mendes would involve largely agreeing that neoliberalism has been too influential/dominant in changing our welfare state, and that we should instead adopt a more social democratic perspective/approach/policies etc</a:t>
            </a:r>
          </a:p>
          <a:p>
            <a:pPr lvl="2"/>
            <a:r>
              <a:rPr lang="en-US" dirty="0"/>
              <a:t>Disagreeing (to a greater or lesser extent) with Mendes would involve either disagreeing with his view of the dominance of neoliberalism and its incompatibility with social justice principles, AND/OR with his advocacy of a social democratic approach to welfare as a response (this could be argued against from either a right-wing or a </a:t>
            </a:r>
            <a:r>
              <a:rPr lang="en-US" i="1" dirty="0"/>
              <a:t>more left-wing </a:t>
            </a:r>
            <a:r>
              <a:rPr lang="en-US" dirty="0"/>
              <a:t>perspective)</a:t>
            </a:r>
          </a:p>
          <a:p>
            <a:pPr>
              <a:buFont typeface="+mj-lt"/>
              <a:buAutoNum type="arabicPeriod"/>
            </a:pPr>
            <a:r>
              <a:rPr lang="en-US" dirty="0"/>
              <a:t>Consider what a counter argument would involve (considering this will help you to sharpen your own position/argument). Your marker will be looking at the overall strength of your argument and how convincing/consistent it is (not whether they personally agree/disagree with your argument)</a:t>
            </a:r>
          </a:p>
          <a:p>
            <a:pPr>
              <a:buFont typeface="+mj-lt"/>
              <a:buAutoNum type="arabicPeriod"/>
            </a:pPr>
            <a:r>
              <a:rPr lang="en-US" dirty="0"/>
              <a:t>Locate and present clear and convincing evidence to support your argument (what ideas/literature have informed your current position; what other evidence/sources can you draw from to further support your argument?) </a:t>
            </a:r>
          </a:p>
        </p:txBody>
      </p:sp>
    </p:spTree>
    <p:extLst>
      <p:ext uri="{BB962C8B-B14F-4D97-AF65-F5344CB8AC3E}">
        <p14:creationId xmlns:p14="http://schemas.microsoft.com/office/powerpoint/2010/main" val="11980796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B6BB8-C533-4B28-BE65-3A1B9C18FBAD}"/>
              </a:ext>
            </a:extLst>
          </p:cNvPr>
          <p:cNvSpPr>
            <a:spLocks noGrp="1"/>
          </p:cNvSpPr>
          <p:nvPr>
            <p:ph type="title"/>
          </p:nvPr>
        </p:nvSpPr>
        <p:spPr/>
        <p:txBody>
          <a:bodyPr/>
          <a:lstStyle/>
          <a:p>
            <a:endParaRPr lang="en-AU"/>
          </a:p>
        </p:txBody>
      </p:sp>
      <p:sp>
        <p:nvSpPr>
          <p:cNvPr id="3" name="Text Placeholder 2">
            <a:extLst>
              <a:ext uri="{FF2B5EF4-FFF2-40B4-BE49-F238E27FC236}">
                <a16:creationId xmlns:a16="http://schemas.microsoft.com/office/drawing/2014/main" id="{E1700FA4-118E-4F9E-86A8-39F3AC31C7BA}"/>
              </a:ext>
            </a:extLst>
          </p:cNvPr>
          <p:cNvSpPr>
            <a:spLocks noGrp="1"/>
          </p:cNvSpPr>
          <p:nvPr>
            <p:ph type="body" idx="1"/>
          </p:nvPr>
        </p:nvSpPr>
        <p:spPr>
          <a:xfrm>
            <a:off x="624418" y="1268760"/>
            <a:ext cx="10944191" cy="4882199"/>
          </a:xfrm>
        </p:spPr>
        <p:txBody>
          <a:bodyPr/>
          <a:lstStyle/>
          <a:p>
            <a:pPr marL="0" indent="0"/>
            <a:r>
              <a:rPr lang="en-US" b="1" dirty="0"/>
              <a:t>Once you are ready to start writing: </a:t>
            </a:r>
          </a:p>
          <a:p>
            <a:pPr>
              <a:buFont typeface="+mj-lt"/>
              <a:buAutoNum type="arabicPeriod" startAt="5"/>
            </a:pPr>
            <a:r>
              <a:rPr lang="en-US" dirty="0"/>
              <a:t>Ensure your introduction demonstrates understanding of the main argument in the essay question (Mendes’) AND identifies your own argument (the extent to which your essay will agree/disagree with Mendes and why) (this will need to be done briefly and within the appropriate structure of the introduction)</a:t>
            </a:r>
          </a:p>
          <a:p>
            <a:pPr>
              <a:buFont typeface="+mj-lt"/>
              <a:buAutoNum type="arabicPeriod" startAt="5"/>
            </a:pPr>
            <a:r>
              <a:rPr lang="en-US" dirty="0"/>
              <a:t>Use your body paragraphs to systematically address the essay topic/sub-questions, making sure you link this back to Mendes’ argument, and while doing so, build your own argument (</a:t>
            </a:r>
            <a:r>
              <a:rPr lang="en-US" dirty="0" err="1"/>
              <a:t>eg</a:t>
            </a:r>
            <a:r>
              <a:rPr lang="en-US" dirty="0"/>
              <a:t> Mendes argues that………However this view is challenged by……. OR Mendes argues that……This view is supported by X who says….)</a:t>
            </a:r>
          </a:p>
          <a:p>
            <a:pPr>
              <a:buFont typeface="+mj-lt"/>
              <a:buAutoNum type="arabicPeriod" startAt="5"/>
            </a:pPr>
            <a:r>
              <a:rPr lang="en-US" dirty="0"/>
              <a:t>Proof read your body paragraphs to check that your argument is clear and consistent to the reader (if possible ask someone else to read it and afterwards, ask them for feedback on your argument – was it clear/consistent? What did they think your main argument was and is this what you intended?). Re-draft as needed.</a:t>
            </a:r>
            <a:endParaRPr lang="en-AU" dirty="0"/>
          </a:p>
          <a:p>
            <a:pPr>
              <a:buFont typeface="+mj-lt"/>
              <a:buAutoNum type="arabicPeriod" startAt="8"/>
            </a:pPr>
            <a:r>
              <a:rPr lang="en-US" dirty="0"/>
              <a:t>Once you are satisfied with your body, review your introduction and draft your conclusion. Your conclusion should emphasise/highlight your main argument/key points in support of your argument but should not introduce any new ideas/literature etc</a:t>
            </a:r>
          </a:p>
          <a:p>
            <a:pPr>
              <a:buFont typeface="+mj-lt"/>
              <a:buAutoNum type="arabicPeriod" startAt="8"/>
            </a:pPr>
            <a:r>
              <a:rPr lang="en-US" dirty="0"/>
              <a:t>Review, re-draft, polish and submit!</a:t>
            </a:r>
            <a:endParaRPr lang="en-AU" dirty="0"/>
          </a:p>
        </p:txBody>
      </p:sp>
    </p:spTree>
    <p:extLst>
      <p:ext uri="{BB962C8B-B14F-4D97-AF65-F5344CB8AC3E}">
        <p14:creationId xmlns:p14="http://schemas.microsoft.com/office/powerpoint/2010/main" val="2555619187"/>
      </p:ext>
    </p:extLst>
  </p:cSld>
  <p:clrMapOvr>
    <a:masterClrMapping/>
  </p:clrMapOvr>
</p:sld>
</file>

<file path=ppt/theme/theme1.xml><?xml version="1.0" encoding="utf-8"?>
<a:theme xmlns:a="http://schemas.openxmlformats.org/drawingml/2006/main" name="LTU PowerPoint Template">
  <a:themeElements>
    <a:clrScheme name="LaTrobe Core Look">
      <a:dk1>
        <a:sysClr val="windowText" lastClr="000000"/>
      </a:dk1>
      <a:lt1>
        <a:sysClr val="window" lastClr="FFFFFF"/>
      </a:lt1>
      <a:dk2>
        <a:srgbClr val="1F497D"/>
      </a:dk2>
      <a:lt2>
        <a:srgbClr val="D6D2C4"/>
      </a:lt2>
      <a:accent1>
        <a:srgbClr val="8A2A2B"/>
      </a:accent1>
      <a:accent2>
        <a:srgbClr val="AB2328"/>
      </a:accent2>
      <a:accent3>
        <a:srgbClr val="D52B1E"/>
      </a:accent3>
      <a:accent4>
        <a:srgbClr val="D14124"/>
      </a:accent4>
      <a:accent5>
        <a:srgbClr val="E87722"/>
      </a:accent5>
      <a:accent6>
        <a:srgbClr val="FF9E1B"/>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97B0F9CAC9D8242A80B9B2B38F69D0D" ma:contentTypeVersion="11" ma:contentTypeDescription="Create a new document." ma:contentTypeScope="" ma:versionID="6e59b653ee26796b694990e998f44f94">
  <xsd:schema xmlns:xsd="http://www.w3.org/2001/XMLSchema" xmlns:xs="http://www.w3.org/2001/XMLSchema" xmlns:p="http://schemas.microsoft.com/office/2006/metadata/properties" xmlns:ns3="69d41ba9-e8e0-4f47-b574-3308d1a1fff4" xmlns:ns4="b73d7e88-5fca-4bc7-8c15-17afa20ac46c" targetNamespace="http://schemas.microsoft.com/office/2006/metadata/properties" ma:root="true" ma:fieldsID="2761b67ebd6ecbba8678c28af8b3fa2b" ns3:_="" ns4:_="">
    <xsd:import namespace="69d41ba9-e8e0-4f47-b574-3308d1a1fff4"/>
    <xsd:import namespace="b73d7e88-5fca-4bc7-8c15-17afa20ac46c"/>
    <xsd:element name="properties">
      <xsd:complexType>
        <xsd:sequence>
          <xsd:element name="documentManagement">
            <xsd:complexType>
              <xsd:all>
                <xsd:element ref="ns3:SharedWithUsers" minOccurs="0"/>
                <xsd:element ref="ns3:SharedWithDetails" minOccurs="0"/>
                <xsd:element ref="ns3:SharingHintHash" minOccurs="0"/>
                <xsd:element ref="ns3:LastSharedByUser" minOccurs="0"/>
                <xsd:element ref="ns3:LastSharedByTime" minOccurs="0"/>
                <xsd:element ref="ns4:MediaServiceMetadata" minOccurs="0"/>
                <xsd:element ref="ns4:MediaServiceFastMetadata" minOccurs="0"/>
                <xsd:element ref="ns4:MediaServiceAutoTags" minOccurs="0"/>
                <xsd:element ref="ns4:MediaServiceEventHashCode" minOccurs="0"/>
                <xsd:element ref="ns4:MediaServiceGenerationTime"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d41ba9-e8e0-4f47-b574-3308d1a1fff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b73d7e88-5fca-4bc7-8c15-17afa20ac46c"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AutoTags" ma:index="15" nillable="true" ma:displayName="MediaServiceAutoTags" ma:description="" ma:internalName="MediaServiceAutoTags"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2BBE8BE-D713-4AFF-8479-670B41A92532}">
  <ds:schemaRef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69d41ba9-e8e0-4f47-b574-3308d1a1fff4"/>
    <ds:schemaRef ds:uri="http://purl.org/dc/elements/1.1/"/>
    <ds:schemaRef ds:uri="http://schemas.microsoft.com/office/2006/metadata/properties"/>
    <ds:schemaRef ds:uri="b73d7e88-5fca-4bc7-8c15-17afa20ac46c"/>
    <ds:schemaRef ds:uri="http://www.w3.org/XML/1998/namespace"/>
  </ds:schemaRefs>
</ds:datastoreItem>
</file>

<file path=customXml/itemProps2.xml><?xml version="1.0" encoding="utf-8"?>
<ds:datastoreItem xmlns:ds="http://schemas.openxmlformats.org/officeDocument/2006/customXml" ds:itemID="{366183FA-EBC4-4A2B-90D7-638E9455086E}">
  <ds:schemaRefs>
    <ds:schemaRef ds:uri="http://schemas.microsoft.com/sharepoint/v3/contenttype/forms"/>
  </ds:schemaRefs>
</ds:datastoreItem>
</file>

<file path=customXml/itemProps3.xml><?xml version="1.0" encoding="utf-8"?>
<ds:datastoreItem xmlns:ds="http://schemas.openxmlformats.org/officeDocument/2006/customXml" ds:itemID="{F4A6481E-E56B-4E2D-844A-057EF818B3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d41ba9-e8e0-4f47-b574-3308d1a1fff4"/>
    <ds:schemaRef ds:uri="b73d7e88-5fca-4bc7-8c15-17afa20ac4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Template>
  <TotalTime>1295</TotalTime>
  <Words>2376</Words>
  <Application>Microsoft Macintosh PowerPoint</Application>
  <PresentationFormat>Widescreen</PresentationFormat>
  <Paragraphs>130</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Courier New</vt:lpstr>
      <vt:lpstr>Times New Roman</vt:lpstr>
      <vt:lpstr>Wingdings</vt:lpstr>
      <vt:lpstr>LTU PowerPoint Template</vt:lpstr>
      <vt:lpstr>Major essay – comparing neoliberal and social democratic perspectives on welfare/welfare states</vt:lpstr>
      <vt:lpstr>PowerPoint Presentation</vt:lpstr>
      <vt:lpstr>Comparing ideological perspectives of welfare/welfare state</vt:lpstr>
      <vt:lpstr>PowerPoint Presentation</vt:lpstr>
      <vt:lpstr>PowerPoint Presentation</vt:lpstr>
      <vt:lpstr>PowerPoint Presentation</vt:lpstr>
      <vt:lpstr>PowerPoint Presentation</vt:lpstr>
      <vt:lpstr>PowerPoint Presentation</vt:lpstr>
      <vt:lpstr>PowerPoint Presentation</vt:lpstr>
      <vt:lpstr>Constructing an argument in an essay</vt:lpstr>
      <vt:lpstr>PowerPoint Presentation</vt:lpstr>
    </vt:vector>
  </TitlesOfParts>
  <Company>La Trobe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Darran Stonehouse</dc:creator>
  <cp:lastModifiedBy>joanamano8866@gmail.com</cp:lastModifiedBy>
  <cp:revision>85</cp:revision>
  <cp:lastPrinted>2012-04-30T03:05:10Z</cp:lastPrinted>
  <dcterms:created xsi:type="dcterms:W3CDTF">2016-08-31T01:30:15Z</dcterms:created>
  <dcterms:modified xsi:type="dcterms:W3CDTF">2020-10-21T05:29:32Z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0x010100C97B0F9CAC9D8242A80B9B2B38F69D0D</vt:lpwstr>
  </property>
</Properties>
</file>